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02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344" r:id="rId14"/>
    <p:sldId id="343" r:id="rId15"/>
    <p:sldId id="324" r:id="rId16"/>
    <p:sldId id="267" r:id="rId17"/>
    <p:sldId id="268" r:id="rId18"/>
    <p:sldId id="269" r:id="rId19"/>
    <p:sldId id="270" r:id="rId20"/>
    <p:sldId id="271" r:id="rId21"/>
    <p:sldId id="275" r:id="rId22"/>
    <p:sldId id="276" r:id="rId23"/>
    <p:sldId id="278" r:id="rId24"/>
    <p:sldId id="336" r:id="rId25"/>
    <p:sldId id="277" r:id="rId26"/>
    <p:sldId id="337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8" r:id="rId37"/>
    <p:sldId id="339" r:id="rId38"/>
    <p:sldId id="340" r:id="rId39"/>
    <p:sldId id="341" r:id="rId40"/>
    <p:sldId id="342" r:id="rId41"/>
    <p:sldId id="334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 varScale="1">
        <p:scale>
          <a:sx n="106" d="100"/>
          <a:sy n="106" d="100"/>
        </p:scale>
        <p:origin x="1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E9EB53-31D1-4ACD-A303-67F2B109BA43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5786E-F92B-44D5-871E-B5CE4EB94111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8871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5786E-F92B-44D5-871E-B5CE4EB94111}" type="slidenum">
              <a:rPr lang="en-NZ" smtClean="0"/>
              <a:pPr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6518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NZ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2CE44B-91B7-4EA0-9256-4E630D1C25DF}" type="slidenum">
              <a:rPr lang="en-NZ"/>
              <a:pPr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74520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C4300FC-3C54-40E6-B64C-F7EBDCEE6943}" type="slidenum">
              <a:rPr lang="en-NZ" smtClean="0"/>
              <a:pPr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51887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747A98F-A7D5-483B-ACE7-A62D7EC4DB31}" type="slidenum">
              <a:rPr lang="en-NZ" smtClean="0"/>
              <a:pPr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17624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C4B7CF-65B6-437F-94CD-2E1DDED03A2F}" type="slidenum">
              <a:rPr lang="en-NZ" smtClean="0"/>
              <a:pPr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79100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65BE24-9123-47B7-8186-7924DCBC1604}" type="slidenum">
              <a:rPr lang="en-NZ" smtClean="0"/>
              <a:pPr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81068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2705B0A-51AA-4C92-B89D-339828C520E0}" type="slidenum">
              <a:rPr lang="en-NZ" smtClean="0"/>
              <a:pPr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93266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7A3A47-078C-4A83-A691-22AA73FCD78D}" type="slidenum">
              <a:rPr lang="en-NZ" smtClean="0"/>
              <a:pPr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54176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D06316-FFE4-4B22-B2A4-D1061693F183}" type="slidenum">
              <a:rPr lang="en-NZ" smtClean="0"/>
              <a:pPr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643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6FB97B-964E-4890-A551-1121549D4314}" type="slidenum">
              <a:rPr lang="en-NZ" smtClean="0"/>
              <a:pPr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48131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65C1B0-C0F9-4ED6-8466-D95175FF86B0}" type="slidenum">
              <a:rPr lang="en-NZ" smtClean="0"/>
              <a:pPr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23482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466564-F40F-43E7-9089-2AB3808AAD71}" type="slidenum">
              <a:rPr lang="en-NZ" smtClean="0"/>
              <a:pPr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1401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5786E-F92B-44D5-871E-B5CE4EB94111}" type="slidenum">
              <a:rPr lang="en-NZ" smtClean="0"/>
              <a:pPr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96163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7EF509A-42EC-46FE-BABC-190403CB81B0}" type="slidenum">
              <a:rPr lang="en-NZ" smtClean="0"/>
              <a:pPr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01542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ED8E20F-8092-412D-84A3-6D153FDA6C98}" type="slidenum">
              <a:rPr lang="en-NZ" smtClean="0"/>
              <a:pPr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27345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78F278-EC6A-4A04-8B5D-A1430646C5C5}" type="slidenum">
              <a:rPr lang="en-NZ" smtClean="0"/>
              <a:pPr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27646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C57D8B8-664C-4720-8AFB-A4F9B12BD594}" type="slidenum">
              <a:rPr lang="en-NZ" smtClean="0"/>
              <a:pPr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267085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7F2C1E-8AF2-4764-B116-0D9A46A7B109}" type="slidenum">
              <a:rPr lang="en-NZ" smtClean="0"/>
              <a:pPr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9304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DC768E-67A2-4067-8E62-10F68E38DB5B}" type="slidenum">
              <a:rPr lang="en-NZ" smtClean="0"/>
              <a:pPr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113643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3F5E1FE-2305-47F1-96A2-265A04F3E133}" type="slidenum">
              <a:rPr lang="en-NZ" smtClean="0"/>
              <a:pPr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181852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A375314-E9FF-4C16-8F41-7222DDFDD0FB}" type="slidenum">
              <a:rPr lang="en-NZ" smtClean="0"/>
              <a:pPr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08729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6232813-B4A7-451C-BFA0-0C696E6A6BD9}" type="slidenum">
              <a:rPr lang="en-NZ" smtClean="0"/>
              <a:pPr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41702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NZ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C6DC42-215B-41C9-9185-629D54681347}" type="slidenum">
              <a:rPr lang="en-N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176426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8751FB-55DC-42C4-A103-61A54AB73C1D}" type="slidenum">
              <a:rPr lang="en-NZ" smtClean="0"/>
              <a:pPr>
                <a:defRPr/>
              </a:pPr>
              <a:t>28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254699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8751FB-55DC-42C4-A103-61A54AB73C1D}" type="slidenum">
              <a:rPr lang="en-NZ" smtClean="0"/>
              <a:pPr>
                <a:defRPr/>
              </a:pPr>
              <a:t>29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650783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8751FB-55DC-42C4-A103-61A54AB73C1D}" type="slidenum">
              <a:rPr lang="en-NZ" smtClean="0"/>
              <a:pPr>
                <a:defRPr/>
              </a:pPr>
              <a:t>30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025428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8751FB-55DC-42C4-A103-61A54AB73C1D}" type="slidenum">
              <a:rPr lang="en-NZ" smtClean="0"/>
              <a:pPr>
                <a:defRPr/>
              </a:pPr>
              <a:t>31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972583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8751FB-55DC-42C4-A103-61A54AB73C1D}" type="slidenum">
              <a:rPr lang="en-NZ" smtClean="0"/>
              <a:pPr>
                <a:defRPr/>
              </a:pPr>
              <a:t>32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700690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8751FB-55DC-42C4-A103-61A54AB73C1D}" type="slidenum">
              <a:rPr lang="en-NZ" smtClean="0"/>
              <a:pPr>
                <a:defRPr/>
              </a:pPr>
              <a:t>33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547393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8751FB-55DC-42C4-A103-61A54AB73C1D}" type="slidenum">
              <a:rPr lang="en-NZ" smtClean="0"/>
              <a:pPr>
                <a:defRPr/>
              </a:pPr>
              <a:t>34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641539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D9E04E-BDA1-4E33-9B94-257DDD27931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807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721E20-3E3A-4397-96CA-A38D2B7E6E9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7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F1E27-9F04-4730-B6E0-51558965CBEB}" type="datetimeFigureOut">
              <a:rPr lang="en-US" smtClean="0"/>
              <a:pPr/>
              <a:t>7/17/21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BFBF5-776F-4B7F-8047-DBD45ED889EA}" type="slidenum">
              <a:rPr lang="en-NZ" smtClean="0"/>
              <a:pPr/>
              <a:t>‹#›</a:t>
            </a:fld>
            <a:endParaRPr lang="en-N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0022399967900104?via%3Dihub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journals.sagepub.com/doi/pdf/10.1177/0013164002197095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0022399967900104?via%3Dihub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journals.sagepub.com/doi/pdf/10.1177/00131640021970952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searchgate.net/profile/Ke_Holroyd/publication/232511477_The_Daily_Hassles_Scale_Revised_Does_it_measure_stress_or_symptoms/links/56f04ab808ae584badc930e6/The-Daily-Hassles-Scale-Revised-Does-it-measure-stress-or-symptoms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mindgarden.com/documents/PerceivedStressScale.pdf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rofile/Janet_Metcalfe/publication/13101564_A_HotCool-System_Analysis_of_Delay_of_Gratification_Dynamics_of_Willpower/links/54e731fe0cf2cd2e029188e6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ontent/pdf/10.1207/s15327558ijbm0401_6.pdf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1470025"/>
          </a:xfrm>
        </p:spPr>
        <p:txBody>
          <a:bodyPr/>
          <a:lstStyle/>
          <a:p>
            <a:r>
              <a:rPr lang="en-NZ" b="1" dirty="0"/>
              <a:t>Stress &amp; Coping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What is stress?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987008" cy="45259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dirty="0"/>
              <a:t>Many lay definitions of stress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/>
              <a:t>E.g. Pressure, tension, emotional response</a:t>
            </a:r>
          </a:p>
          <a:p>
            <a:pPr eaLnBrk="1" hangingPunct="1">
              <a:lnSpc>
                <a:spcPct val="90000"/>
              </a:lnSpc>
            </a:pPr>
            <a:r>
              <a:rPr lang="en-GB" dirty="0"/>
              <a:t>Research definitions: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/>
              <a:t>Stressor: external environment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/>
              <a:t>Stress or distress: response to stressor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 err="1"/>
              <a:t>Eustress</a:t>
            </a:r>
            <a:r>
              <a:rPr lang="en-GB" dirty="0"/>
              <a:t>: positive or beneficial stress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/>
              <a:t>Acute stress: short term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/>
              <a:t>Chronic stress: ongoing and longer term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500188" y="142875"/>
            <a:ext cx="3357562" cy="1527175"/>
          </a:xfrm>
        </p:spPr>
        <p:txBody>
          <a:bodyPr/>
          <a:lstStyle/>
          <a:p>
            <a:pPr eaLnBrk="1" hangingPunct="1"/>
            <a:r>
              <a:rPr lang="en-NZ"/>
              <a:t>What is stress?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357188" y="1785938"/>
            <a:ext cx="4214811" cy="4811414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NZ" sz="2400" dirty="0"/>
              <a:t>A stimulus approach</a:t>
            </a:r>
          </a:p>
          <a:p>
            <a:pPr lvl="1" eaLnBrk="1" hangingPunct="1"/>
            <a:r>
              <a:rPr lang="en-NZ" sz="2000" dirty="0"/>
              <a:t>Something happens in the environment (stressor) to provoke a stress reaction</a:t>
            </a:r>
          </a:p>
          <a:p>
            <a:pPr lvl="1" eaLnBrk="1" hangingPunct="1"/>
            <a:r>
              <a:rPr lang="en-NZ" sz="2000" dirty="0"/>
              <a:t>Intuitive, useful:</a:t>
            </a:r>
          </a:p>
          <a:p>
            <a:pPr lvl="2" eaLnBrk="1" hangingPunct="1"/>
            <a:r>
              <a:rPr lang="en-NZ" sz="1600" dirty="0"/>
              <a:t>I lost my job, she insulted me etc</a:t>
            </a:r>
          </a:p>
          <a:p>
            <a:pPr lvl="1" eaLnBrk="1" hangingPunct="1"/>
            <a:r>
              <a:rPr lang="en-NZ" sz="2000" dirty="0"/>
              <a:t>Daily Hassles</a:t>
            </a:r>
          </a:p>
          <a:p>
            <a:pPr lvl="1" eaLnBrk="1" hangingPunct="1"/>
            <a:r>
              <a:rPr lang="en-NZ" sz="2000" dirty="0"/>
              <a:t>Life Events Theory</a:t>
            </a:r>
          </a:p>
          <a:p>
            <a:pPr lvl="2"/>
            <a:r>
              <a:rPr lang="en-NZ" sz="1600" dirty="0" err="1"/>
              <a:t>unweighted</a:t>
            </a:r>
            <a:endParaRPr lang="en-NZ" sz="1600" dirty="0"/>
          </a:p>
          <a:p>
            <a:pPr lvl="1" eaLnBrk="1" hangingPunct="1"/>
            <a:r>
              <a:rPr lang="en-NZ" sz="2000" dirty="0"/>
              <a:t>Social Readjustment Rating Scale</a:t>
            </a:r>
          </a:p>
          <a:p>
            <a:pPr lvl="2" eaLnBrk="1" hangingPunct="1"/>
            <a:r>
              <a:rPr lang="en-NZ" sz="1600" dirty="0"/>
              <a:t>Weighted</a:t>
            </a:r>
          </a:p>
          <a:p>
            <a:pPr lvl="2"/>
            <a:r>
              <a:rPr lang="en-NZ" sz="1600" dirty="0"/>
              <a:t>1967 - </a:t>
            </a:r>
            <a:r>
              <a:rPr lang="en-NZ" sz="1600" dirty="0">
                <a:hlinkClick r:id="rId3"/>
              </a:rPr>
              <a:t>https://www.sciencedirect.com/science/article/pii/0022399967900104?via%3Dihub</a:t>
            </a:r>
            <a:endParaRPr lang="en-NZ" sz="1600" dirty="0">
              <a:hlinkClick r:id="rId4"/>
            </a:endParaRPr>
          </a:p>
          <a:p>
            <a:pPr lvl="2"/>
            <a:r>
              <a:rPr lang="en-NZ" sz="1600" dirty="0"/>
              <a:t>Updated weightings Scully et al., (2000) - </a:t>
            </a:r>
            <a:r>
              <a:rPr lang="en-NZ" sz="1600" dirty="0">
                <a:hlinkClick r:id="rId4"/>
              </a:rPr>
              <a:t>https://journals.sagepub.com/doi/pdf/10.1177/00131640021970952</a:t>
            </a:r>
            <a:endParaRPr lang="en-AU" sz="1600" dirty="0"/>
          </a:p>
          <a:p>
            <a:pPr lvl="2" eaLnBrk="1" hangingPunct="1"/>
            <a:endParaRPr lang="en-NZ" sz="1600" dirty="0"/>
          </a:p>
        </p:txBody>
      </p:sp>
      <p:pic>
        <p:nvPicPr>
          <p:cNvPr id="4100" name="Picture 4" descr="Stress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7263" y="0"/>
            <a:ext cx="43767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999" y="1"/>
            <a:ext cx="455333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/>
              <a:t>Issues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635896" y="1268760"/>
            <a:ext cx="5256584" cy="5328592"/>
          </a:xfrm>
        </p:spPr>
        <p:txBody>
          <a:bodyPr>
            <a:normAutofit fontScale="92500" lnSpcReduction="20000"/>
          </a:bodyPr>
          <a:lstStyle/>
          <a:p>
            <a:pPr marL="514350" indent="-514350" eaLnBrk="1" hangingPunct="1"/>
            <a:r>
              <a:rPr lang="en-NZ" sz="2800" dirty="0"/>
              <a:t>Stimulus centred approaches S-R in nature…  apparent failure to consider individual and developmental differences</a:t>
            </a:r>
          </a:p>
          <a:p>
            <a:pPr marL="914400" lvl="1" indent="-514350" eaLnBrk="1" hangingPunct="1">
              <a:buFont typeface="Courier New" pitchFamily="49" charset="0"/>
              <a:buChar char="o"/>
            </a:pPr>
            <a:r>
              <a:rPr lang="en-NZ" sz="2600" dirty="0"/>
              <a:t>Initially didn’t have importance/weighting component</a:t>
            </a:r>
          </a:p>
          <a:p>
            <a:pPr marL="914400" lvl="1" indent="-514350" eaLnBrk="1" hangingPunct="1">
              <a:buFont typeface="Courier New" pitchFamily="49" charset="0"/>
              <a:buChar char="o"/>
            </a:pPr>
            <a:r>
              <a:rPr lang="en-NZ" sz="2600" dirty="0"/>
              <a:t>Retrospective – bias towards negative events or bias towards biological or psychosocial events</a:t>
            </a:r>
          </a:p>
          <a:p>
            <a:pPr marL="914400" lvl="1" indent="-514350" eaLnBrk="1" hangingPunct="1">
              <a:buFont typeface="Courier New" pitchFamily="49" charset="0"/>
              <a:buChar char="o"/>
            </a:pPr>
            <a:r>
              <a:rPr lang="en-NZ" sz="2600" dirty="0"/>
              <a:t>Not necessarily independent</a:t>
            </a:r>
          </a:p>
          <a:p>
            <a:pPr marL="914400" lvl="1" indent="-514350" eaLnBrk="1" hangingPunct="1">
              <a:buFont typeface="Courier New" pitchFamily="49" charset="0"/>
              <a:buChar char="o"/>
            </a:pPr>
            <a:r>
              <a:rPr lang="en-NZ" sz="2600" dirty="0"/>
              <a:t>Acute </a:t>
            </a:r>
            <a:r>
              <a:rPr lang="en-NZ" sz="2600" dirty="0" err="1"/>
              <a:t>vs</a:t>
            </a:r>
            <a:r>
              <a:rPr lang="en-NZ" sz="2600" dirty="0"/>
              <a:t> chronic</a:t>
            </a:r>
          </a:p>
          <a:p>
            <a:pPr marL="1314450" lvl="2" indent="-514350">
              <a:buFont typeface="Courier New" pitchFamily="49" charset="0"/>
              <a:buChar char="o"/>
            </a:pPr>
            <a:r>
              <a:rPr lang="en-NZ" sz="2200" dirty="0"/>
              <a:t>Many in SRRS are relatively rare – we’ll consider daily hassles later</a:t>
            </a:r>
          </a:p>
          <a:p>
            <a:pPr marL="914400" lvl="1" indent="-514350" eaLnBrk="1" hangingPunct="1">
              <a:buFont typeface="Courier New" pitchFamily="49" charset="0"/>
              <a:buChar char="o"/>
            </a:pPr>
            <a:r>
              <a:rPr lang="en-NZ" sz="2600" dirty="0"/>
              <a:t>Link to health?</a:t>
            </a:r>
            <a:endParaRPr lang="en-NZ" sz="2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36" y="1556792"/>
            <a:ext cx="3145486" cy="9361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996952"/>
            <a:ext cx="4013545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/>
              <a:t>Response Approach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14813" y="1285875"/>
            <a:ext cx="4319587" cy="47339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sz="2600" dirty="0"/>
              <a:t>A </a:t>
            </a:r>
            <a:r>
              <a:rPr lang="en-AU" sz="2600" b="1" dirty="0"/>
              <a:t>response</a:t>
            </a:r>
            <a:r>
              <a:rPr lang="en-AU" sz="2600" dirty="0"/>
              <a:t>, focusing on reaction to stressors</a:t>
            </a:r>
            <a:endParaRPr lang="en-AU" sz="2200" dirty="0"/>
          </a:p>
          <a:p>
            <a:pPr lvl="1" eaLnBrk="1" hangingPunct="1">
              <a:lnSpc>
                <a:spcPct val="80000"/>
              </a:lnSpc>
            </a:pPr>
            <a:r>
              <a:rPr lang="en-AU" sz="2000" dirty="0"/>
              <a:t>Psychological components of behaviour, thought patterns and emotions</a:t>
            </a:r>
          </a:p>
          <a:p>
            <a:pPr lvl="1" eaLnBrk="1" hangingPunct="1">
              <a:lnSpc>
                <a:spcPct val="80000"/>
              </a:lnSpc>
            </a:pPr>
            <a:r>
              <a:rPr lang="en-AU" sz="2000" dirty="0"/>
              <a:t>Physiological component of heightened bodily arousal</a:t>
            </a:r>
          </a:p>
          <a:p>
            <a:pPr lvl="1" eaLnBrk="1" hangingPunct="1">
              <a:lnSpc>
                <a:spcPct val="80000"/>
              </a:lnSpc>
            </a:pPr>
            <a:r>
              <a:rPr lang="en-AU" sz="2000" dirty="0"/>
              <a:t>Psychological + physiological responses = </a:t>
            </a:r>
            <a:r>
              <a:rPr lang="en-AU" sz="2000" b="1" dirty="0"/>
              <a:t>strain</a:t>
            </a:r>
            <a:endParaRPr lang="en-AU" sz="2000" dirty="0"/>
          </a:p>
          <a:p>
            <a:pPr eaLnBrk="1" hangingPunct="1"/>
            <a:r>
              <a:rPr lang="en-NZ" sz="2800" dirty="0"/>
              <a:t>Circular though, stressor defined by stress response, stress response defined by stressor…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71625"/>
            <a:ext cx="4256088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5619750" cy="1527175"/>
          </a:xfrm>
        </p:spPr>
        <p:txBody>
          <a:bodyPr/>
          <a:lstStyle/>
          <a:p>
            <a:pPr eaLnBrk="1" hangingPunct="1"/>
            <a:r>
              <a:rPr lang="en-NZ"/>
              <a:t>Individual differences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714375" y="1412776"/>
            <a:ext cx="8429625" cy="2650033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NZ" sz="2800" dirty="0"/>
              <a:t>Many areas of psychology </a:t>
            </a:r>
            <a:r>
              <a:rPr lang="en-NZ" sz="2800" i="1" dirty="0"/>
              <a:t>seem</a:t>
            </a:r>
            <a:r>
              <a:rPr lang="en-NZ" sz="2800" dirty="0"/>
              <a:t> ambivalent (implicitly)</a:t>
            </a:r>
          </a:p>
          <a:p>
            <a:pPr lvl="1" eaLnBrk="1" hangingPunct="1"/>
            <a:r>
              <a:rPr lang="en-NZ" sz="2400" dirty="0"/>
              <a:t>General laws transcending context.</a:t>
            </a:r>
          </a:p>
          <a:p>
            <a:pPr lvl="1" eaLnBrk="1" hangingPunct="1"/>
            <a:r>
              <a:rPr lang="en-NZ" sz="2400" dirty="0"/>
              <a:t>With notable exceptions</a:t>
            </a:r>
          </a:p>
          <a:p>
            <a:pPr lvl="1" eaLnBrk="1" hangingPunct="1"/>
            <a:r>
              <a:rPr lang="en-NZ" sz="2400" dirty="0"/>
              <a:t>Noise, errors of measurement, variations around general laws…</a:t>
            </a:r>
          </a:p>
          <a:p>
            <a:pPr eaLnBrk="1" hangingPunct="1"/>
            <a:r>
              <a:rPr lang="en-NZ" sz="2800" dirty="0"/>
              <a:t>Substantial individual differences in response to ‘stressors’</a:t>
            </a:r>
          </a:p>
          <a:p>
            <a:pPr lvl="1"/>
            <a:r>
              <a:rPr lang="en-NZ" sz="2400" dirty="0"/>
              <a:t>Do we simply passively respond?</a:t>
            </a:r>
          </a:p>
          <a:p>
            <a:pPr lvl="1" eaLnBrk="1" hangingPunct="1"/>
            <a:r>
              <a:rPr lang="en-NZ" sz="2400" b="1" dirty="0"/>
              <a:t>Lazarus</a:t>
            </a:r>
            <a:r>
              <a:rPr lang="en-NZ" sz="2400" dirty="0"/>
              <a:t> &amp; </a:t>
            </a:r>
            <a:r>
              <a:rPr lang="en-NZ" sz="2400" dirty="0" err="1"/>
              <a:t>Eriksen</a:t>
            </a:r>
            <a:r>
              <a:rPr lang="en-NZ" sz="2400" dirty="0"/>
              <a:t> (1952) – </a:t>
            </a:r>
            <a:r>
              <a:rPr lang="en-NZ" sz="2400" b="1" dirty="0"/>
              <a:t>threat of failure increased variability</a:t>
            </a:r>
          </a:p>
          <a:p>
            <a:pPr lvl="1" eaLnBrk="1" hangingPunct="1"/>
            <a:r>
              <a:rPr lang="en-NZ" sz="2400" dirty="0"/>
              <a:t>Is it useful to suggest that some events are statistically more likely to result in a stress reaction?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4189923"/>
            <a:ext cx="5976664" cy="26680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NZ" dirty="0"/>
              <a:t>A transactional/relational approach (Lazarus et al various)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1524000" y="1357313"/>
            <a:ext cx="7010400" cy="1714500"/>
          </a:xfrm>
        </p:spPr>
        <p:txBody>
          <a:bodyPr/>
          <a:lstStyle/>
          <a:p>
            <a:pPr eaLnBrk="1" hangingPunct="1"/>
            <a:r>
              <a:rPr lang="en-NZ" sz="2400"/>
              <a:t>Dynamical person-environment interactions</a:t>
            </a:r>
          </a:p>
          <a:p>
            <a:pPr eaLnBrk="1" hangingPunct="1"/>
            <a:r>
              <a:rPr lang="en-NZ" sz="2400"/>
              <a:t>The relative balance of environmental demands and psychological resources.</a:t>
            </a:r>
          </a:p>
          <a:p>
            <a:pPr eaLnBrk="1" hangingPunct="1"/>
            <a:endParaRPr lang="en-NZ" sz="2400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42875" y="2571750"/>
            <a:ext cx="8215313" cy="1131888"/>
            <a:chOff x="142875" y="2571750"/>
            <a:chExt cx="8215313" cy="1131888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3084513" y="3060700"/>
              <a:ext cx="4500562" cy="642938"/>
              <a:chOff x="2143108" y="3071810"/>
              <a:chExt cx="4500594" cy="642942"/>
            </a:xfrm>
          </p:grpSpPr>
          <p:sp>
            <p:nvSpPr>
              <p:cNvPr id="7" name="Isosceles Triangle 6"/>
              <p:cNvSpPr/>
              <p:nvPr/>
            </p:nvSpPr>
            <p:spPr>
              <a:xfrm>
                <a:off x="4143372" y="3214686"/>
                <a:ext cx="428628" cy="500066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NZ"/>
              </a:p>
            </p:txBody>
          </p:sp>
          <p:sp>
            <p:nvSpPr>
              <p:cNvPr id="8" name="Minus 7"/>
              <p:cNvSpPr/>
              <p:nvPr/>
            </p:nvSpPr>
            <p:spPr>
              <a:xfrm>
                <a:off x="2143108" y="3071810"/>
                <a:ext cx="4500594" cy="214314"/>
              </a:xfrm>
              <a:prstGeom prst="mathMin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NZ"/>
              </a:p>
            </p:txBody>
          </p:sp>
        </p:grpSp>
        <p:sp>
          <p:nvSpPr>
            <p:cNvPr id="9238" name="TextBox 17"/>
            <p:cNvSpPr txBox="1">
              <a:spLocks noChangeArrowheads="1"/>
            </p:cNvSpPr>
            <p:nvPr/>
          </p:nvSpPr>
          <p:spPr bwMode="auto">
            <a:xfrm>
              <a:off x="6072188" y="2571750"/>
              <a:ext cx="22860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1600"/>
                <a:t>Psychological Resources</a:t>
              </a:r>
            </a:p>
          </p:txBody>
        </p:sp>
        <p:sp>
          <p:nvSpPr>
            <p:cNvPr id="9239" name="TextBox 19"/>
            <p:cNvSpPr txBox="1">
              <a:spLocks noChangeArrowheads="1"/>
            </p:cNvSpPr>
            <p:nvPr/>
          </p:nvSpPr>
          <p:spPr bwMode="auto">
            <a:xfrm>
              <a:off x="3119438" y="2592388"/>
              <a:ext cx="22860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1600"/>
                <a:t>Environmental Demands</a:t>
              </a:r>
            </a:p>
          </p:txBody>
        </p:sp>
        <p:sp>
          <p:nvSpPr>
            <p:cNvPr id="9240" name="TextBox 21"/>
            <p:cNvSpPr txBox="1">
              <a:spLocks noChangeArrowheads="1"/>
            </p:cNvSpPr>
            <p:nvPr/>
          </p:nvSpPr>
          <p:spPr bwMode="auto">
            <a:xfrm>
              <a:off x="142875" y="2857500"/>
              <a:ext cx="2286000" cy="646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2000">
                  <a:solidFill>
                    <a:schemeClr val="tx2"/>
                  </a:solidFill>
                </a:rPr>
                <a:t>Nice Balance:</a:t>
              </a:r>
            </a:p>
            <a:p>
              <a:r>
                <a:rPr lang="en-NZ" sz="1600">
                  <a:solidFill>
                    <a:schemeClr val="tx2"/>
                  </a:solidFill>
                </a:rPr>
                <a:t>little or no stress</a:t>
              </a:r>
            </a:p>
          </p:txBody>
        </p:sp>
        <p:sp>
          <p:nvSpPr>
            <p:cNvPr id="25" name="Right Arrow 24"/>
            <p:cNvSpPr/>
            <p:nvPr/>
          </p:nvSpPr>
          <p:spPr>
            <a:xfrm>
              <a:off x="1928813" y="3143250"/>
              <a:ext cx="1071562" cy="4603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NZ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142875" y="3645024"/>
            <a:ext cx="8215313" cy="1317501"/>
            <a:chOff x="142875" y="3645024"/>
            <a:chExt cx="8215313" cy="1317501"/>
          </a:xfrm>
        </p:grpSpPr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3084513" y="4319588"/>
              <a:ext cx="4500562" cy="642937"/>
              <a:chOff x="2295508" y="4429132"/>
              <a:chExt cx="4500594" cy="642942"/>
            </a:xfrm>
          </p:grpSpPr>
          <p:sp>
            <p:nvSpPr>
              <p:cNvPr id="9" name="Isosceles Triangle 8"/>
              <p:cNvSpPr/>
              <p:nvPr/>
            </p:nvSpPr>
            <p:spPr>
              <a:xfrm>
                <a:off x="4295772" y="4572008"/>
                <a:ext cx="428628" cy="500066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NZ"/>
              </a:p>
            </p:txBody>
          </p:sp>
          <p:sp>
            <p:nvSpPr>
              <p:cNvPr id="10" name="Minus 9"/>
              <p:cNvSpPr/>
              <p:nvPr/>
            </p:nvSpPr>
            <p:spPr>
              <a:xfrm rot="600000">
                <a:off x="2295508" y="4429132"/>
                <a:ext cx="4500594" cy="214314"/>
              </a:xfrm>
              <a:prstGeom prst="mathMin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NZ"/>
              </a:p>
            </p:txBody>
          </p:sp>
        </p:grpSp>
        <p:sp>
          <p:nvSpPr>
            <p:cNvPr id="9231" name="TextBox 15"/>
            <p:cNvSpPr txBox="1">
              <a:spLocks noChangeArrowheads="1"/>
            </p:cNvSpPr>
            <p:nvPr/>
          </p:nvSpPr>
          <p:spPr bwMode="auto">
            <a:xfrm>
              <a:off x="3131840" y="3645024"/>
              <a:ext cx="22860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1600" dirty="0"/>
                <a:t>Environmental Demands</a:t>
              </a:r>
            </a:p>
          </p:txBody>
        </p:sp>
        <p:sp>
          <p:nvSpPr>
            <p:cNvPr id="9232" name="TextBox 16"/>
            <p:cNvSpPr txBox="1">
              <a:spLocks noChangeArrowheads="1"/>
            </p:cNvSpPr>
            <p:nvPr/>
          </p:nvSpPr>
          <p:spPr bwMode="auto">
            <a:xfrm>
              <a:off x="6072188" y="4000500"/>
              <a:ext cx="22860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1600"/>
                <a:t>Psychological Resources</a:t>
              </a:r>
            </a:p>
          </p:txBody>
        </p:sp>
        <p:sp>
          <p:nvSpPr>
            <p:cNvPr id="9233" name="TextBox 22"/>
            <p:cNvSpPr txBox="1">
              <a:spLocks noChangeArrowheads="1"/>
            </p:cNvSpPr>
            <p:nvPr/>
          </p:nvSpPr>
          <p:spPr bwMode="auto">
            <a:xfrm>
              <a:off x="142875" y="4214813"/>
              <a:ext cx="2714625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2000">
                  <a:solidFill>
                    <a:schemeClr val="tx2"/>
                  </a:solidFill>
                </a:rPr>
                <a:t>Low stress:</a:t>
              </a:r>
            </a:p>
            <a:p>
              <a:r>
                <a:rPr lang="en-NZ" sz="1600">
                  <a:solidFill>
                    <a:schemeClr val="tx2"/>
                  </a:solidFill>
                </a:rPr>
                <a:t>Boredom?</a:t>
              </a:r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1928813" y="4643438"/>
              <a:ext cx="1071562" cy="4603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NZ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42875" y="4929188"/>
            <a:ext cx="8215313" cy="1473200"/>
            <a:chOff x="142875" y="4929188"/>
            <a:chExt cx="8215313" cy="1473200"/>
          </a:xfrm>
        </p:grpSpPr>
        <p:grpSp>
          <p:nvGrpSpPr>
            <p:cNvPr id="13" name="Group 14"/>
            <p:cNvGrpSpPr>
              <a:grpSpLocks/>
            </p:cNvGrpSpPr>
            <p:nvPr/>
          </p:nvGrpSpPr>
          <p:grpSpPr bwMode="auto">
            <a:xfrm>
              <a:off x="3084513" y="5759450"/>
              <a:ext cx="4500562" cy="642938"/>
              <a:chOff x="2447908" y="5572140"/>
              <a:chExt cx="4500594" cy="642942"/>
            </a:xfrm>
          </p:grpSpPr>
          <p:sp>
            <p:nvSpPr>
              <p:cNvPr id="11" name="Isosceles Triangle 10"/>
              <p:cNvSpPr/>
              <p:nvPr/>
            </p:nvSpPr>
            <p:spPr>
              <a:xfrm>
                <a:off x="4448172" y="5715016"/>
                <a:ext cx="428628" cy="500066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NZ"/>
              </a:p>
            </p:txBody>
          </p:sp>
          <p:sp>
            <p:nvSpPr>
              <p:cNvPr id="12" name="Minus 11"/>
              <p:cNvSpPr/>
              <p:nvPr/>
            </p:nvSpPr>
            <p:spPr>
              <a:xfrm rot="-600000">
                <a:off x="2447908" y="5572140"/>
                <a:ext cx="4500594" cy="214314"/>
              </a:xfrm>
              <a:prstGeom prst="mathMinus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NZ"/>
              </a:p>
            </p:txBody>
          </p:sp>
        </p:grpSp>
        <p:sp>
          <p:nvSpPr>
            <p:cNvPr id="9224" name="TextBox 18"/>
            <p:cNvSpPr txBox="1">
              <a:spLocks noChangeArrowheads="1"/>
            </p:cNvSpPr>
            <p:nvPr/>
          </p:nvSpPr>
          <p:spPr bwMode="auto">
            <a:xfrm>
              <a:off x="3119438" y="5500688"/>
              <a:ext cx="22860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1600"/>
                <a:t>Environmental Demands</a:t>
              </a:r>
            </a:p>
          </p:txBody>
        </p:sp>
        <p:sp>
          <p:nvSpPr>
            <p:cNvPr id="9225" name="TextBox 20"/>
            <p:cNvSpPr txBox="1">
              <a:spLocks noChangeArrowheads="1"/>
            </p:cNvSpPr>
            <p:nvPr/>
          </p:nvSpPr>
          <p:spPr bwMode="auto">
            <a:xfrm>
              <a:off x="6072188" y="4929188"/>
              <a:ext cx="2286000" cy="58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1600"/>
                <a:t>Psychological Resources</a:t>
              </a:r>
            </a:p>
          </p:txBody>
        </p:sp>
        <p:sp>
          <p:nvSpPr>
            <p:cNvPr id="9226" name="TextBox 23"/>
            <p:cNvSpPr txBox="1">
              <a:spLocks noChangeArrowheads="1"/>
            </p:cNvSpPr>
            <p:nvPr/>
          </p:nvSpPr>
          <p:spPr bwMode="auto">
            <a:xfrm>
              <a:off x="142875" y="5572125"/>
              <a:ext cx="22860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NZ" sz="2000">
                  <a:solidFill>
                    <a:schemeClr val="tx2"/>
                  </a:solidFill>
                </a:rPr>
                <a:t>High stress</a:t>
              </a:r>
            </a:p>
          </p:txBody>
        </p:sp>
        <p:sp>
          <p:nvSpPr>
            <p:cNvPr id="27" name="Right Arrow 26"/>
            <p:cNvSpPr/>
            <p:nvPr/>
          </p:nvSpPr>
          <p:spPr>
            <a:xfrm>
              <a:off x="1928813" y="5857875"/>
              <a:ext cx="1071562" cy="4603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NZ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/>
              <a:t>Cognitive Processes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00063" y="1714500"/>
            <a:ext cx="5944145" cy="43053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N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meaning constructed by a person is crucial in the stress reaction</a:t>
            </a:r>
          </a:p>
          <a:p>
            <a:pPr lvl="1" eaLnBrk="1" hangingPunct="1"/>
            <a:r>
              <a:rPr lang="en-NZ" sz="2000" dirty="0"/>
              <a:t>Experience – new experiences evaluated in the same way</a:t>
            </a:r>
          </a:p>
          <a:p>
            <a:pPr eaLnBrk="1" hangingPunct="1"/>
            <a:r>
              <a:rPr lang="en-NZ" sz="2400" dirty="0"/>
              <a:t>Psychological meaning (personal significance) is the </a:t>
            </a:r>
            <a:r>
              <a:rPr lang="en-NZ" sz="2400" b="1" i="1" dirty="0"/>
              <a:t>proximal</a:t>
            </a:r>
            <a:r>
              <a:rPr lang="en-NZ" sz="2400" dirty="0"/>
              <a:t> cause of stress.</a:t>
            </a:r>
          </a:p>
          <a:p>
            <a:pPr eaLnBrk="1" hangingPunct="1"/>
            <a:r>
              <a:rPr lang="en-NZ" sz="2400" b="1" i="1" dirty="0"/>
              <a:t>Distal</a:t>
            </a:r>
            <a:r>
              <a:rPr lang="en-NZ" sz="2400" dirty="0"/>
              <a:t> causes are larger categories</a:t>
            </a:r>
          </a:p>
          <a:p>
            <a:pPr lvl="1" eaLnBrk="1" hangingPunct="1"/>
            <a:r>
              <a:rPr lang="en-NZ" sz="2200" dirty="0"/>
              <a:t>E.g., SES, ethnicity, sex, age</a:t>
            </a:r>
          </a:p>
          <a:p>
            <a:pPr lvl="1" eaLnBrk="1" hangingPunct="1"/>
            <a:r>
              <a:rPr lang="en-NZ" sz="2200" b="1" dirty="0"/>
              <a:t>More likely </a:t>
            </a:r>
            <a:r>
              <a:rPr lang="en-NZ" sz="2200" dirty="0"/>
              <a:t>to be shared meaning, but not all men/women/M</a:t>
            </a:r>
            <a:r>
              <a:rPr lang="en-NZ" sz="2200" dirty="0">
                <a:latin typeface="Calibri" panose="020F0502020204030204" pitchFamily="34" charset="0"/>
                <a:cs typeface="Calibri" panose="020F0502020204030204" pitchFamily="34" charset="0"/>
              </a:rPr>
              <a:t>ā</a:t>
            </a:r>
            <a:r>
              <a:rPr lang="en-NZ" sz="2200" dirty="0"/>
              <a:t>ori/</a:t>
            </a:r>
            <a:r>
              <a:rPr lang="en-NZ" sz="2200" dirty="0" err="1"/>
              <a:t>Pakeha</a:t>
            </a:r>
            <a:r>
              <a:rPr lang="en-NZ" sz="2200" dirty="0"/>
              <a:t> etc react in the same way.</a:t>
            </a:r>
          </a:p>
          <a:p>
            <a:pPr lvl="1" eaLnBrk="1" hangingPunct="1"/>
            <a:r>
              <a:rPr lang="en-NZ" sz="2200" dirty="0"/>
              <a:t>Need to know more about individuals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9" y="1694882"/>
            <a:ext cx="2699792" cy="40611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dirty="0"/>
              <a:t>Cognitive Appraisal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23529" y="1340769"/>
            <a:ext cx="7145320" cy="530292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NZ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Richard Lazarus </a:t>
            </a:r>
            <a:r>
              <a:rPr lang="en-NZ" sz="2800" dirty="0"/>
              <a:t>(1922-2002) and colleagues </a:t>
            </a:r>
          </a:p>
          <a:p>
            <a:pPr lvl="1">
              <a:defRPr/>
            </a:pPr>
            <a:r>
              <a:rPr lang="en-NZ" sz="2400" dirty="0"/>
              <a:t>notably Susan </a:t>
            </a:r>
            <a:r>
              <a:rPr lang="en-NZ" sz="2400" dirty="0" err="1"/>
              <a:t>Folkman</a:t>
            </a:r>
            <a:endParaRPr lang="en-NZ" sz="2400" dirty="0"/>
          </a:p>
          <a:p>
            <a:pPr lvl="1" eaLnBrk="1" hangingPunct="1">
              <a:defRPr/>
            </a:pPr>
            <a:r>
              <a:rPr lang="en-NZ" sz="2400" dirty="0"/>
              <a:t>Highly recommend reading some of his books</a:t>
            </a:r>
          </a:p>
          <a:p>
            <a:pPr lvl="1" eaLnBrk="1" hangingPunct="1">
              <a:defRPr/>
            </a:pPr>
            <a:r>
              <a:rPr lang="en-NZ" sz="2400" dirty="0"/>
              <a:t>E.g., </a:t>
            </a:r>
            <a:r>
              <a:rPr lang="en-NZ" sz="2400" i="1" dirty="0"/>
              <a:t>Stress, Appraisal and Coping;  Stress and Emotion</a:t>
            </a:r>
          </a:p>
          <a:p>
            <a:pPr eaLnBrk="1" hangingPunct="1">
              <a:defRPr/>
            </a:pPr>
            <a:r>
              <a:rPr lang="en-NZ" sz="2800" dirty="0"/>
              <a:t>Antecedents…</a:t>
            </a:r>
          </a:p>
          <a:p>
            <a:pPr lvl="1" eaLnBrk="1" hangingPunct="1">
              <a:defRPr/>
            </a:pPr>
            <a:r>
              <a:rPr lang="en-NZ" sz="2400" dirty="0"/>
              <a:t>Environmental Variables</a:t>
            </a:r>
          </a:p>
          <a:p>
            <a:pPr lvl="2" eaLnBrk="1" hangingPunct="1">
              <a:defRPr/>
            </a:pPr>
            <a:r>
              <a:rPr lang="en-NZ" sz="1800" dirty="0"/>
              <a:t>Demands – implicit and explicit pressures from the social environment (can be internalised)</a:t>
            </a:r>
          </a:p>
          <a:p>
            <a:pPr lvl="2" eaLnBrk="1" hangingPunct="1">
              <a:defRPr/>
            </a:pPr>
            <a:r>
              <a:rPr lang="en-NZ" sz="1800" dirty="0"/>
              <a:t>Constraints – define what you should not do</a:t>
            </a:r>
          </a:p>
          <a:p>
            <a:pPr lvl="2" eaLnBrk="1" hangingPunct="1">
              <a:defRPr/>
            </a:pPr>
            <a:r>
              <a:rPr lang="en-NZ" sz="1800" dirty="0"/>
              <a:t>Culture – Lazarus not convinced that this isn’t the above</a:t>
            </a:r>
          </a:p>
          <a:p>
            <a:pPr lvl="2" eaLnBrk="1" hangingPunct="1">
              <a:defRPr/>
            </a:pPr>
            <a:r>
              <a:rPr lang="en-NZ" sz="1800" dirty="0"/>
              <a:t>Opportunities – timing and choices</a:t>
            </a:r>
          </a:p>
          <a:p>
            <a:pPr lvl="1" eaLnBrk="1" hangingPunct="1">
              <a:defRPr/>
            </a:pPr>
            <a:r>
              <a:rPr lang="en-NZ" sz="2400" dirty="0"/>
              <a:t>Personal Variables</a:t>
            </a:r>
          </a:p>
          <a:p>
            <a:pPr lvl="2" eaLnBrk="1" hangingPunct="1">
              <a:defRPr/>
            </a:pPr>
            <a:r>
              <a:rPr lang="en-NZ" sz="1800" dirty="0"/>
              <a:t>Goals – no goal, no stress…</a:t>
            </a:r>
          </a:p>
          <a:p>
            <a:pPr lvl="2" eaLnBrk="1" hangingPunct="1">
              <a:defRPr/>
            </a:pPr>
            <a:r>
              <a:rPr lang="en-NZ" sz="1800" dirty="0"/>
              <a:t>Beliefs about self and world – our conception of ourselves in our environment – shapes expectations (behaviour?)</a:t>
            </a:r>
          </a:p>
          <a:p>
            <a:pPr lvl="2" eaLnBrk="1" hangingPunct="1">
              <a:defRPr/>
            </a:pPr>
            <a:r>
              <a:rPr lang="en-NZ" sz="1800" dirty="0"/>
              <a:t>Personal resources – influences what we can and cannot do to attain goals/gratification</a:t>
            </a:r>
            <a:endParaRPr lang="en-NZ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919" y="79765"/>
            <a:ext cx="1683878" cy="25220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8849" y="2796645"/>
            <a:ext cx="1665948" cy="250456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/>
              <a:t>Cognitive Appraisal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57188" y="1571625"/>
            <a:ext cx="8177212" cy="44481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NZ" sz="2400" dirty="0"/>
              <a:t>Lazarus</a:t>
            </a:r>
          </a:p>
          <a:p>
            <a:pPr lvl="1" eaLnBrk="1" hangingPunct="1"/>
            <a:r>
              <a:rPr lang="en-NZ" sz="2000" dirty="0"/>
              <a:t>In 1950’s became convinced that the main source of variation in the arousal of stress and its effects on functioning </a:t>
            </a:r>
            <a:r>
              <a:rPr lang="en-NZ" sz="2000" b="1" dirty="0"/>
              <a:t>is the way an individual evaluates the personal significance of what is happening </a:t>
            </a:r>
            <a:r>
              <a:rPr lang="en-NZ" sz="2000" dirty="0"/>
              <a:t>(the demand).</a:t>
            </a:r>
          </a:p>
          <a:p>
            <a:pPr lvl="1" eaLnBrk="1" hangingPunct="1"/>
            <a:r>
              <a:rPr lang="en-NZ" sz="2000" dirty="0"/>
              <a:t>The notion of </a:t>
            </a:r>
            <a:r>
              <a:rPr lang="en-N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appraisal</a:t>
            </a:r>
            <a:r>
              <a:rPr lang="en-NZ" sz="2000" dirty="0"/>
              <a:t> (vs perception)</a:t>
            </a:r>
          </a:p>
          <a:p>
            <a:pPr lvl="2" eaLnBrk="1" hangingPunct="1"/>
            <a:r>
              <a:rPr lang="en-NZ" sz="1800" dirty="0"/>
              <a:t>Also, “</a:t>
            </a:r>
            <a:r>
              <a:rPr lang="en-NZ" sz="1800" i="1" dirty="0"/>
              <a:t>stress occurs when a particular situation threatens the attainment of some goal” </a:t>
            </a:r>
            <a:r>
              <a:rPr lang="en-NZ" sz="1800" dirty="0"/>
              <a:t>Lazarus et al., (1952)</a:t>
            </a:r>
          </a:p>
          <a:p>
            <a:pPr eaLnBrk="1" hangingPunct="1"/>
            <a:r>
              <a:rPr lang="en-NZ" sz="2400" dirty="0"/>
              <a:t>Stressful or not...</a:t>
            </a:r>
          </a:p>
          <a:p>
            <a:pPr lvl="2" eaLnBrk="1" hangingPunct="1"/>
            <a:r>
              <a:rPr lang="en-NZ" sz="1800" dirty="0"/>
              <a:t>Irrelevant, neutral, positive</a:t>
            </a:r>
          </a:p>
          <a:p>
            <a:pPr eaLnBrk="1" hangingPunct="1"/>
            <a:r>
              <a:rPr lang="en-NZ" sz="2400" dirty="0"/>
              <a:t>Two key factors to assess</a:t>
            </a:r>
          </a:p>
          <a:p>
            <a:pPr lvl="1" eaLnBrk="1" hangingPunct="1"/>
            <a:r>
              <a:rPr lang="en-NZ" sz="2000" dirty="0"/>
              <a:t>Whether the demand threatens wellbeing (primary)</a:t>
            </a:r>
          </a:p>
          <a:p>
            <a:pPr lvl="1" eaLnBrk="1" hangingPunct="1"/>
            <a:r>
              <a:rPr lang="en-NZ" sz="2000" dirty="0"/>
              <a:t>Your resources available to meet the demand (secondary)</a:t>
            </a:r>
          </a:p>
          <a:p>
            <a:pPr lvl="1" eaLnBrk="1" hangingPunct="1"/>
            <a:endParaRPr lang="en-NZ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034" y="3861048"/>
            <a:ext cx="1639966" cy="24508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5119688" cy="1527175"/>
          </a:xfrm>
        </p:spPr>
        <p:txBody>
          <a:bodyPr/>
          <a:lstStyle/>
          <a:p>
            <a:pPr eaLnBrk="1" hangingPunct="1"/>
            <a:r>
              <a:rPr lang="en-AU" dirty="0"/>
              <a:t>Appraising events as stressful</a:t>
            </a: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5813" y="1785938"/>
            <a:ext cx="7748587" cy="30003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Primary Appraisal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200" b="1" dirty="0"/>
              <a:t>Harm-loss</a:t>
            </a:r>
            <a:r>
              <a:rPr lang="en-AU" sz="2200" dirty="0"/>
              <a:t> – amount of damage that has already occurred.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400" b="1" dirty="0"/>
              <a:t>Threat</a:t>
            </a:r>
            <a:r>
              <a:rPr lang="en-AU" sz="2400" dirty="0"/>
              <a:t> – expectation of future harm.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400" b="1" dirty="0"/>
              <a:t>Challenge</a:t>
            </a:r>
            <a:r>
              <a:rPr lang="en-AU" sz="2400" dirty="0"/>
              <a:t> – ability to benefit from a situation by using more than routine resources to meet demand.</a:t>
            </a:r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153048" y="3742301"/>
            <a:ext cx="5346707" cy="31156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 dirty="0"/>
              <a:t>Secondary Appraisal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00063" y="1714500"/>
            <a:ext cx="8034337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NZ" sz="2400" dirty="0"/>
              <a:t>Cognitive-evaluative process focussed on </a:t>
            </a:r>
            <a:r>
              <a:rPr lang="en-NZ" sz="2400" b="1" dirty="0"/>
              <a:t>what can be done about the stressful situation</a:t>
            </a:r>
            <a:r>
              <a:rPr lang="en-NZ" sz="2400" dirty="0"/>
              <a:t>.</a:t>
            </a:r>
          </a:p>
          <a:p>
            <a:pPr eaLnBrk="1" hangingPunct="1"/>
            <a:r>
              <a:rPr lang="en-NZ" sz="2400" dirty="0"/>
              <a:t>Evaluation of coping options/assessment of resources</a:t>
            </a:r>
          </a:p>
          <a:p>
            <a:pPr lvl="1" eaLnBrk="1" hangingPunct="1"/>
            <a:r>
              <a:rPr lang="en-NZ" sz="2000" b="1" dirty="0"/>
              <a:t>Active</a:t>
            </a:r>
            <a:r>
              <a:rPr lang="en-NZ" sz="2000" dirty="0"/>
              <a:t> searching for information and meaning on which to predicate action</a:t>
            </a:r>
          </a:p>
          <a:p>
            <a:pPr lvl="1" eaLnBrk="1" hangingPunct="1"/>
            <a:r>
              <a:rPr lang="en-NZ" sz="2000" dirty="0"/>
              <a:t>Action, gather information, do nothing, relaxation or defence mechanisms</a:t>
            </a:r>
          </a:p>
          <a:p>
            <a:pPr eaLnBrk="1" hangingPunct="1"/>
            <a:r>
              <a:rPr lang="en-NZ" sz="2400" b="1" dirty="0"/>
              <a:t>Interrelated with primary appraisal</a:t>
            </a:r>
          </a:p>
          <a:p>
            <a:pPr lvl="1" eaLnBrk="1" hangingPunct="1"/>
            <a:r>
              <a:rPr lang="en-NZ" sz="2200" dirty="0"/>
              <a:t>e.g., evaluation of our resources may determine whether threat or challenge dominates </a:t>
            </a:r>
          </a:p>
          <a:p>
            <a:pPr lvl="1" eaLnBrk="1" hangingPunct="1"/>
            <a:r>
              <a:rPr lang="en-NZ" sz="2200" dirty="0"/>
              <a:t>Perhaps more aware of this…</a:t>
            </a:r>
          </a:p>
          <a:p>
            <a:pPr lvl="1" eaLnBrk="1" hangingPunct="1"/>
            <a:endParaRPr lang="en-NZ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96752"/>
            <a:ext cx="82296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8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03" y="1124744"/>
            <a:ext cx="8191429" cy="604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6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What events are appraised as stressful?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84784"/>
            <a:ext cx="7772400" cy="4979516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/>
              <a:t>Salient events</a:t>
            </a:r>
            <a:r>
              <a:rPr lang="en-GB" dirty="0"/>
              <a:t>: personally relevant</a:t>
            </a:r>
          </a:p>
          <a:p>
            <a:pPr lvl="1"/>
            <a:r>
              <a:rPr lang="en-GB" dirty="0"/>
              <a:t>Family, friends, work etc</a:t>
            </a:r>
          </a:p>
          <a:p>
            <a:r>
              <a:rPr lang="en-GB" b="1" dirty="0"/>
              <a:t>Overload</a:t>
            </a:r>
            <a:r>
              <a:rPr lang="en-GB" dirty="0"/>
              <a:t>: Multitasking</a:t>
            </a:r>
          </a:p>
          <a:p>
            <a:pPr lvl="1"/>
            <a:r>
              <a:rPr lang="en-GB" dirty="0"/>
              <a:t>Single stressor that adds to a background of other stressors often appraised as more stressful than when it occurs alone</a:t>
            </a:r>
          </a:p>
          <a:p>
            <a:r>
              <a:rPr lang="en-GB" b="1" dirty="0"/>
              <a:t>Ambiguous events</a:t>
            </a:r>
            <a:r>
              <a:rPr lang="en-GB" dirty="0"/>
              <a:t>: unclear tasks</a:t>
            </a:r>
          </a:p>
          <a:p>
            <a:pPr lvl="1"/>
            <a:r>
              <a:rPr lang="en-GB" dirty="0"/>
              <a:t>Clearly defined </a:t>
            </a:r>
            <a:r>
              <a:rPr lang="en-GB" dirty="0">
                <a:sym typeface="Wingdings" pitchFamily="2" charset="2"/>
              </a:rPr>
              <a:t> develop coping strategy...  Ambiguous  time and energy comparing approaches, often no identifiable strategy to cope</a:t>
            </a:r>
            <a:endParaRPr lang="en-GB" dirty="0"/>
          </a:p>
          <a:p>
            <a:r>
              <a:rPr lang="en-GB" b="1" dirty="0"/>
              <a:t>Uncontrollable events</a:t>
            </a:r>
            <a:r>
              <a:rPr lang="en-GB" dirty="0"/>
              <a:t>: if task is not predicted</a:t>
            </a:r>
          </a:p>
          <a:p>
            <a:pPr lvl="1"/>
            <a:r>
              <a:rPr lang="en-GB" dirty="0"/>
              <a:t>Predicted and controllable events less stressful than random uncontrollable ones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dirty="0"/>
              <a:t>What factors influence appraisals?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0" y="1643063"/>
            <a:ext cx="4714875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AU" sz="2800" b="1" dirty="0"/>
              <a:t>Personal factors</a:t>
            </a:r>
            <a:r>
              <a:rPr lang="en-AU" sz="2800" dirty="0"/>
              <a:t> include intellectual, motivational and personality characteristics</a:t>
            </a:r>
          </a:p>
          <a:p>
            <a:pPr lvl="1" eaLnBrk="1" hangingPunct="1"/>
            <a:r>
              <a:rPr lang="en-AU" sz="2000" b="1" dirty="0"/>
              <a:t>Self-efficacy</a:t>
            </a:r>
            <a:r>
              <a:rPr lang="en-AU" sz="2000" dirty="0"/>
              <a:t> – the confidence in one’s abilities to solve problems</a:t>
            </a:r>
          </a:p>
          <a:p>
            <a:pPr lvl="1" eaLnBrk="1" hangingPunct="1"/>
            <a:r>
              <a:rPr lang="en-AU" sz="2000" b="1" dirty="0"/>
              <a:t>Motivation</a:t>
            </a:r>
            <a:r>
              <a:rPr lang="en-AU" sz="2000" dirty="0"/>
              <a:t> – perceived importance of a goal increases its stress</a:t>
            </a:r>
          </a:p>
          <a:p>
            <a:pPr lvl="1" eaLnBrk="1" hangingPunct="1"/>
            <a:r>
              <a:rPr lang="en-AU" sz="2000" b="1" dirty="0"/>
              <a:t>Belief system</a:t>
            </a:r>
            <a:r>
              <a:rPr lang="en-AU" sz="2000" dirty="0"/>
              <a:t> – attitudes to encountering stress</a:t>
            </a:r>
          </a:p>
          <a:p>
            <a:pPr lvl="1" eaLnBrk="1" hangingPunct="1"/>
            <a:r>
              <a:rPr lang="en-AU" sz="2000" b="1" dirty="0"/>
              <a:t>Hardiness</a:t>
            </a:r>
            <a:r>
              <a:rPr lang="en-AU" sz="2000" dirty="0"/>
              <a:t> – personal resilience to stress</a:t>
            </a:r>
          </a:p>
          <a:p>
            <a:pPr eaLnBrk="1" hangingPunct="1"/>
            <a:endParaRPr lang="en-US" sz="2400" dirty="0"/>
          </a:p>
        </p:txBody>
      </p:sp>
      <p:pic>
        <p:nvPicPr>
          <p:cNvPr id="15364" name="Picture 3" descr="Baseball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14625"/>
            <a:ext cx="41846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AU" dirty="0"/>
              <a:t>What factors influence appraisals?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14813" y="1905000"/>
            <a:ext cx="4929187" cy="4953000"/>
          </a:xfrm>
        </p:spPr>
        <p:txBody>
          <a:bodyPr/>
          <a:lstStyle/>
          <a:p>
            <a:pPr eaLnBrk="1" hangingPunct="1"/>
            <a:r>
              <a:rPr lang="en-AU" b="1" dirty="0"/>
              <a:t>Environmental variables</a:t>
            </a:r>
            <a:endParaRPr lang="en-AU" sz="2400" dirty="0"/>
          </a:p>
          <a:p>
            <a:pPr lvl="1" eaLnBrk="1" hangingPunct="1"/>
            <a:r>
              <a:rPr lang="en-AU" sz="2400" dirty="0"/>
              <a:t>Familiarity, predictability, controllability and clarity favour challenge</a:t>
            </a:r>
          </a:p>
          <a:p>
            <a:pPr lvl="1" eaLnBrk="1" hangingPunct="1"/>
            <a:r>
              <a:rPr lang="en-AU" sz="2400" dirty="0"/>
              <a:t>Ambiguity, imminence, poor timing and long duration tend to favour threat</a:t>
            </a:r>
          </a:p>
          <a:p>
            <a:pPr lvl="1" eaLnBrk="1" hangingPunct="1"/>
            <a:r>
              <a:rPr lang="en-AU" sz="2400" dirty="0"/>
              <a:t>Of course environmental and personal variables interact…</a:t>
            </a:r>
          </a:p>
          <a:p>
            <a:pPr lvl="2" eaLnBrk="1" hangingPunct="1"/>
            <a:r>
              <a:rPr lang="en-AU" sz="2000" dirty="0"/>
              <a:t>E.g., ambiguity, controllability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/>
              <a:t>Psychological aspects of stress</a:t>
            </a: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4563" y="1857375"/>
            <a:ext cx="6929437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AU" b="1" dirty="0"/>
              <a:t>Cognitive</a:t>
            </a:r>
            <a:endParaRPr lang="en-AU" sz="2400" dirty="0"/>
          </a:p>
          <a:p>
            <a:pPr lvl="1" eaLnBrk="1" hangingPunct="1"/>
            <a:r>
              <a:rPr lang="en-AU" sz="2400" dirty="0"/>
              <a:t>Stress </a:t>
            </a:r>
            <a:r>
              <a:rPr lang="en-AU" sz="2400" b="1" i="1" dirty="0">
                <a:solidFill>
                  <a:srgbClr val="FF0000"/>
                </a:solidFill>
              </a:rPr>
              <a:t>can</a:t>
            </a:r>
            <a:r>
              <a:rPr lang="en-AU" sz="2400" dirty="0"/>
              <a:t> distract </a:t>
            </a:r>
            <a:r>
              <a:rPr lang="en-AU" sz="2400" b="1" dirty="0"/>
              <a:t>attention</a:t>
            </a:r>
            <a:r>
              <a:rPr lang="en-AU" sz="2400" dirty="0"/>
              <a:t> from other tasks, but also enhance attention toward the stressor</a:t>
            </a:r>
          </a:p>
          <a:p>
            <a:pPr lvl="2" eaLnBrk="1" hangingPunct="1"/>
            <a:r>
              <a:rPr lang="en-AU" sz="2000" dirty="0"/>
              <a:t>Tuning out, remembering emotional events</a:t>
            </a:r>
          </a:p>
          <a:p>
            <a:pPr lvl="1" eaLnBrk="1" hangingPunct="1"/>
            <a:r>
              <a:rPr lang="en-AU" sz="2400" dirty="0"/>
              <a:t>Stress </a:t>
            </a:r>
            <a:r>
              <a:rPr lang="en-AU" sz="2400" b="1" i="1" dirty="0">
                <a:solidFill>
                  <a:srgbClr val="FF0000"/>
                </a:solidFill>
              </a:rPr>
              <a:t>can</a:t>
            </a:r>
            <a:r>
              <a:rPr lang="en-AU" sz="2400" dirty="0"/>
              <a:t> inhibit </a:t>
            </a:r>
            <a:r>
              <a:rPr lang="en-AU" sz="2400" b="1" dirty="0"/>
              <a:t>cognitive functioning</a:t>
            </a:r>
            <a:r>
              <a:rPr lang="en-AU" sz="2400" dirty="0"/>
              <a:t>, including short- and long-term memory and motivation</a:t>
            </a:r>
          </a:p>
          <a:p>
            <a:pPr lvl="1" eaLnBrk="1" hangingPunct="1"/>
            <a:r>
              <a:rPr lang="en-AU" sz="2400" dirty="0"/>
              <a:t>Stress about an event can maintain thoughts about stressful events</a:t>
            </a:r>
          </a:p>
          <a:p>
            <a:pPr lvl="1" eaLnBrk="1" hangingPunct="1"/>
            <a:r>
              <a:rPr lang="en-AU" sz="2400" dirty="0"/>
              <a:t>But, remember Lazarus &amp; </a:t>
            </a:r>
            <a:r>
              <a:rPr lang="en-AU" sz="2400" dirty="0" err="1"/>
              <a:t>Eriksen</a:t>
            </a:r>
            <a:r>
              <a:rPr lang="en-AU" sz="2400" dirty="0"/>
              <a:t> (1952)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/>
              <a:t>Psychological aspects of stress</a:t>
            </a: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0" y="1571625"/>
            <a:ext cx="6286500" cy="528637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AU" b="1" dirty="0"/>
              <a:t>Emotional</a:t>
            </a:r>
            <a:endParaRPr lang="en-AU" sz="2400" dirty="0"/>
          </a:p>
          <a:p>
            <a:pPr lvl="1" eaLnBrk="1" hangingPunct="1">
              <a:defRPr/>
            </a:pPr>
            <a:r>
              <a:rPr lang="en-AU" dirty="0"/>
              <a:t>Younger infants display stress by distress, older infants display anger</a:t>
            </a:r>
            <a:endParaRPr lang="en-AU" sz="2400" dirty="0"/>
          </a:p>
          <a:p>
            <a:pPr lvl="1" eaLnBrk="1" hangingPunct="1">
              <a:defRPr/>
            </a:pPr>
            <a:r>
              <a:rPr lang="en-AU" dirty="0"/>
              <a:t>Adults can also display anger in reaction to stress</a:t>
            </a:r>
            <a:endParaRPr lang="en-AU" sz="2400" dirty="0"/>
          </a:p>
          <a:p>
            <a:pPr lvl="1" eaLnBrk="1" hangingPunct="1">
              <a:defRPr/>
            </a:pPr>
            <a:r>
              <a:rPr lang="en-AU" dirty="0"/>
              <a:t>Cognitive appraisals assigned to stressful event determine emotional reaction</a:t>
            </a:r>
          </a:p>
          <a:p>
            <a:pPr lvl="2" eaLnBrk="1" hangingPunct="1">
              <a:defRPr/>
            </a:pPr>
            <a:r>
              <a:rPr lang="en-AU" sz="2000" dirty="0"/>
              <a:t>Physiological </a:t>
            </a:r>
            <a:r>
              <a:rPr lang="en-AU" sz="2000" dirty="0" err="1"/>
              <a:t>rxn</a:t>
            </a:r>
            <a:r>
              <a:rPr lang="en-AU" sz="2000" dirty="0"/>
              <a:t> similar, use context </a:t>
            </a:r>
          </a:p>
          <a:p>
            <a:pPr lvl="1" eaLnBrk="1" hangingPunct="1">
              <a:defRPr/>
            </a:pPr>
            <a:r>
              <a:rPr lang="en-AU" dirty="0"/>
              <a:t>Fear is a common response to stress – can also manifest as phobias and anxiety</a:t>
            </a:r>
            <a:endParaRPr lang="en-AU" sz="2400" dirty="0"/>
          </a:p>
          <a:p>
            <a:pPr lvl="1" eaLnBrk="1" hangingPunct="1">
              <a:defRPr/>
            </a:pPr>
            <a:r>
              <a:rPr lang="en-AU" dirty="0"/>
              <a:t>Stress can lead to depression</a:t>
            </a:r>
            <a:endParaRPr lang="en-AU" sz="2400" dirty="0"/>
          </a:p>
          <a:p>
            <a:pPr eaLnBrk="1" hangingPunct="1">
              <a:buFontTx/>
              <a:buNone/>
              <a:defRPr/>
            </a:pPr>
            <a:endParaRPr lang="en-AU" sz="2400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/>
              <a:t>Psychological aspects of stress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43063"/>
            <a:ext cx="6858000" cy="5214937"/>
          </a:xfrm>
        </p:spPr>
        <p:txBody>
          <a:bodyPr/>
          <a:lstStyle/>
          <a:p>
            <a:pPr eaLnBrk="1" hangingPunct="1"/>
            <a:r>
              <a:rPr lang="en-AU" b="1" dirty="0"/>
              <a:t>Social behaviour</a:t>
            </a:r>
            <a:endParaRPr lang="en-AU" dirty="0"/>
          </a:p>
          <a:p>
            <a:pPr lvl="1" eaLnBrk="1" hangingPunct="1"/>
            <a:r>
              <a:rPr lang="en-AU" sz="2400" dirty="0"/>
              <a:t>Emergency situations can foster cooperation</a:t>
            </a:r>
          </a:p>
          <a:p>
            <a:pPr lvl="1" eaLnBrk="1" hangingPunct="1"/>
            <a:r>
              <a:rPr lang="en-AU" sz="2400" dirty="0"/>
              <a:t>Stress can lead to hostility, insensitivity and social withdrawal</a:t>
            </a:r>
          </a:p>
          <a:p>
            <a:pPr lvl="2" eaLnBrk="1" hangingPunct="1"/>
            <a:r>
              <a:rPr lang="en-AU" sz="2000" dirty="0"/>
              <a:t>E.g., serious illness</a:t>
            </a:r>
          </a:p>
          <a:p>
            <a:pPr lvl="1" eaLnBrk="1" hangingPunct="1"/>
            <a:r>
              <a:rPr lang="en-AU" sz="2400" dirty="0"/>
              <a:t>Stress accompanied by anger can increase negative social behaviours</a:t>
            </a:r>
          </a:p>
          <a:p>
            <a:pPr lvl="2" eaLnBrk="1" hangingPunct="1"/>
            <a:r>
              <a:rPr lang="en-AU" sz="2000" dirty="0"/>
              <a:t>E.g., relationship between parental stress and child abuse...</a:t>
            </a:r>
          </a:p>
          <a:p>
            <a:pPr lvl="1" eaLnBrk="1" hangingPunct="1"/>
            <a:r>
              <a:rPr lang="en-AU" sz="2400" dirty="0"/>
              <a:t>Stress can decrease helping behaviours</a:t>
            </a:r>
          </a:p>
          <a:p>
            <a:pPr lvl="2" eaLnBrk="1" hangingPunct="1"/>
            <a:r>
              <a:rPr lang="en-AU" sz="2000" dirty="0"/>
              <a:t>Difficult task </a:t>
            </a:r>
            <a:r>
              <a:rPr lang="en-AU" sz="2000" dirty="0">
                <a:sym typeface="Wingdings" pitchFamily="2" charset="2"/>
              </a:rPr>
              <a:t> opportunity to help...</a:t>
            </a:r>
            <a:endParaRPr lang="en-AU" sz="2000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/>
              <a:t>Measuring stress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875" y="1500188"/>
            <a:ext cx="6357938" cy="5000625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AU" b="1" dirty="0"/>
              <a:t>Physiological arousal</a:t>
            </a:r>
            <a:endParaRPr lang="en-AU" dirty="0"/>
          </a:p>
          <a:p>
            <a:pPr lvl="1" eaLnBrk="1" hangingPunct="1">
              <a:defRPr/>
            </a:pPr>
            <a:r>
              <a:rPr lang="en-AU" b="1" dirty="0"/>
              <a:t>Polygraph</a:t>
            </a:r>
            <a:r>
              <a:rPr lang="en-AU" dirty="0"/>
              <a:t> – blood pressure, heart rate, respiration rate, galvanic skin response</a:t>
            </a:r>
          </a:p>
          <a:p>
            <a:pPr lvl="1" eaLnBrk="1" hangingPunct="1">
              <a:defRPr/>
            </a:pPr>
            <a:r>
              <a:rPr lang="en-AU" b="1" dirty="0"/>
              <a:t>Hormonal secretion</a:t>
            </a:r>
            <a:r>
              <a:rPr lang="en-AU" dirty="0"/>
              <a:t> </a:t>
            </a:r>
          </a:p>
          <a:p>
            <a:pPr lvl="2" eaLnBrk="1" hangingPunct="1">
              <a:defRPr/>
            </a:pPr>
            <a:r>
              <a:rPr lang="en-AU" dirty="0"/>
              <a:t>Corticosteroids – </a:t>
            </a:r>
            <a:r>
              <a:rPr lang="en-AU" dirty="0" err="1"/>
              <a:t>cortisol</a:t>
            </a:r>
            <a:endParaRPr lang="en-AU" dirty="0"/>
          </a:p>
          <a:p>
            <a:pPr lvl="2" eaLnBrk="1" hangingPunct="1">
              <a:defRPr/>
            </a:pPr>
            <a:r>
              <a:rPr lang="en-AU" dirty="0" err="1"/>
              <a:t>Catecholamines</a:t>
            </a:r>
            <a:r>
              <a:rPr lang="en-AU" dirty="0"/>
              <a:t> – epinephrine and </a:t>
            </a:r>
            <a:r>
              <a:rPr lang="en-AU" dirty="0" err="1"/>
              <a:t>norepinephrine</a:t>
            </a:r>
            <a:endParaRPr lang="en-AU" dirty="0"/>
          </a:p>
          <a:p>
            <a:pPr lvl="1" eaLnBrk="1" hangingPunct="1">
              <a:defRPr/>
            </a:pPr>
            <a:r>
              <a:rPr lang="en-AU" dirty="0"/>
              <a:t>Problems – stressful, need good baseline etc</a:t>
            </a:r>
          </a:p>
          <a:p>
            <a:pPr eaLnBrk="1" hangingPunct="1">
              <a:defRPr/>
            </a:pPr>
            <a:r>
              <a:rPr lang="en-AU" b="1" dirty="0"/>
              <a:t>Psychological symptoms</a:t>
            </a:r>
            <a:endParaRPr lang="en-AU" dirty="0"/>
          </a:p>
          <a:p>
            <a:pPr lvl="1" eaLnBrk="1" hangingPunct="1">
              <a:defRPr/>
            </a:pPr>
            <a:r>
              <a:rPr lang="en-AU" dirty="0"/>
              <a:t>Report of distress not perfectly correlated with physiological arousal</a:t>
            </a:r>
          </a:p>
          <a:p>
            <a:pPr lvl="1" eaLnBrk="1" hangingPunct="1">
              <a:defRPr/>
            </a:pPr>
            <a:r>
              <a:rPr lang="en-AU" dirty="0"/>
              <a:t>Physiological and psychological stress can be independent, and need to both be accounted for in studies of stress</a:t>
            </a:r>
          </a:p>
          <a:p>
            <a:pPr lvl="1" eaLnBrk="1" hangingPunct="1">
              <a:defRPr/>
            </a:pPr>
            <a:r>
              <a:rPr lang="en-AU" dirty="0"/>
              <a:t>Use of mood, anxiety, and psychiatric scales.</a:t>
            </a:r>
          </a:p>
          <a:p>
            <a:pPr lvl="2" eaLnBrk="1" hangingPunct="1">
              <a:defRPr/>
            </a:pPr>
            <a:r>
              <a:rPr lang="en-AU" dirty="0"/>
              <a:t>What are we measuring, stress or mental illness?</a:t>
            </a:r>
          </a:p>
          <a:p>
            <a:pPr eaLnBrk="1" hangingPunct="1">
              <a:defRPr/>
            </a:pPr>
            <a:endParaRPr lang="en-A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1"/>
          <p:cNvSpPr>
            <a:spLocks noGrp="1"/>
          </p:cNvSpPr>
          <p:nvPr>
            <p:ph type="title"/>
          </p:nvPr>
        </p:nvSpPr>
        <p:spPr>
          <a:xfrm>
            <a:off x="307053" y="172005"/>
            <a:ext cx="4176315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AU" dirty="0"/>
              <a:t>Measuring stress – life events</a:t>
            </a:r>
          </a:p>
        </p:txBody>
      </p:sp>
      <p:sp>
        <p:nvSpPr>
          <p:cNvPr id="24580" name="Content Placeholder 2"/>
          <p:cNvSpPr>
            <a:spLocks noGrp="1"/>
          </p:cNvSpPr>
          <p:nvPr>
            <p:ph idx="1"/>
          </p:nvPr>
        </p:nvSpPr>
        <p:spPr>
          <a:xfrm>
            <a:off x="251521" y="1556792"/>
            <a:ext cx="4536504" cy="496855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AU" sz="2400" dirty="0"/>
              <a:t>Social Readjustment Rating Scale (SRRS)</a:t>
            </a:r>
          </a:p>
          <a:p>
            <a:pPr lvl="1" eaLnBrk="1" hangingPunct="1">
              <a:lnSpc>
                <a:spcPct val="80000"/>
              </a:lnSpc>
            </a:pPr>
            <a:r>
              <a:rPr lang="en-AU" sz="2000" dirty="0"/>
              <a:t>List of events rated for degree of life change they demanded</a:t>
            </a:r>
          </a:p>
          <a:p>
            <a:pPr lvl="1" eaLnBrk="1" hangingPunct="1">
              <a:lnSpc>
                <a:spcPct val="80000"/>
              </a:lnSpc>
            </a:pPr>
            <a:r>
              <a:rPr lang="en-AU" sz="2000" dirty="0"/>
              <a:t>Weightings central – many of these events are rare, and of course incredibly stressful</a:t>
            </a:r>
          </a:p>
          <a:p>
            <a:pPr lvl="1" eaLnBrk="1" hangingPunct="1">
              <a:lnSpc>
                <a:spcPct val="80000"/>
              </a:lnSpc>
            </a:pPr>
            <a:r>
              <a:rPr lang="en-AU" sz="2000" dirty="0"/>
              <a:t>Think PNI – evolution has encountered these before…  obviously many of them occurring in short time-frame is not good</a:t>
            </a:r>
          </a:p>
          <a:p>
            <a:pPr lvl="1" eaLnBrk="1" hangingPunct="1">
              <a:lnSpc>
                <a:spcPct val="80000"/>
              </a:lnSpc>
            </a:pPr>
            <a:r>
              <a:rPr lang="en-AU" sz="2000" dirty="0"/>
              <a:t>Stress to more frequent events?</a:t>
            </a:r>
          </a:p>
          <a:p>
            <a:pPr lvl="1" eaLnBrk="1" hangingPunct="1">
              <a:lnSpc>
                <a:spcPct val="80000"/>
              </a:lnSpc>
            </a:pPr>
            <a:endParaRPr lang="en-AU" sz="2000" dirty="0"/>
          </a:p>
          <a:p>
            <a:pPr lvl="1" eaLnBrk="1" hangingPunct="1">
              <a:lnSpc>
                <a:spcPct val="80000"/>
              </a:lnSpc>
            </a:pPr>
            <a:endParaRPr lang="en-AU" sz="2000" dirty="0"/>
          </a:p>
          <a:p>
            <a:pPr lvl="1">
              <a:lnSpc>
                <a:spcPct val="80000"/>
              </a:lnSpc>
            </a:pPr>
            <a:r>
              <a:rPr lang="en-NZ" sz="1000" dirty="0">
                <a:hlinkClick r:id="rId3"/>
              </a:rPr>
              <a:t>https://www.sciencedirect.com/science/article/pii/0022399967900104?via%3Dihub</a:t>
            </a:r>
            <a:endParaRPr lang="en-NZ" sz="1000" dirty="0">
              <a:hlinkClick r:id="rId4"/>
            </a:endParaRPr>
          </a:p>
          <a:p>
            <a:pPr lvl="1">
              <a:lnSpc>
                <a:spcPct val="80000"/>
              </a:lnSpc>
            </a:pPr>
            <a:r>
              <a:rPr lang="en-NZ" sz="1000" dirty="0">
                <a:hlinkClick r:id="rId4"/>
              </a:rPr>
              <a:t>https://journals.sagepub.com/doi/pdf/10.1177/00131640021970952</a:t>
            </a:r>
            <a:endParaRPr lang="en-AU" sz="1000" dirty="0"/>
          </a:p>
          <a:p>
            <a:pPr lvl="1" eaLnBrk="1" hangingPunct="1">
              <a:lnSpc>
                <a:spcPct val="80000"/>
              </a:lnSpc>
            </a:pPr>
            <a:endParaRPr lang="en-AU" sz="2200" dirty="0"/>
          </a:p>
          <a:p>
            <a:pPr eaLnBrk="1" hangingPunct="1">
              <a:lnSpc>
                <a:spcPct val="80000"/>
              </a:lnSpc>
            </a:pPr>
            <a:endParaRPr lang="en-AU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9893" y="0"/>
            <a:ext cx="4554107" cy="685859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/>
              <a:t>Daily Hassles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85750" y="1714500"/>
            <a:ext cx="8501063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NZ" sz="2400" dirty="0"/>
              <a:t>One off events (acute) </a:t>
            </a:r>
            <a:r>
              <a:rPr lang="en-NZ" sz="2400" dirty="0" err="1"/>
              <a:t>vs</a:t>
            </a:r>
            <a:r>
              <a:rPr lang="en-NZ" sz="2400" dirty="0"/>
              <a:t> day-to-day unpleasant events</a:t>
            </a:r>
          </a:p>
          <a:p>
            <a:pPr lvl="2" eaLnBrk="1" hangingPunct="1"/>
            <a:r>
              <a:rPr lang="en-NZ" sz="1800" dirty="0"/>
              <a:t>Hassles scale and student hassles scale</a:t>
            </a:r>
          </a:p>
          <a:p>
            <a:pPr eaLnBrk="1" hangingPunct="1"/>
            <a:r>
              <a:rPr lang="en-NZ" sz="2400" dirty="0"/>
              <a:t>Range of scales – early work by Lazarus, and Holm, and others in more recent years</a:t>
            </a:r>
          </a:p>
          <a:p>
            <a:pPr lvl="1"/>
            <a:r>
              <a:rPr lang="en-NZ" sz="2000" dirty="0"/>
              <a:t>Started with 100+ items…</a:t>
            </a:r>
          </a:p>
          <a:p>
            <a:pPr eaLnBrk="1" hangingPunct="1"/>
            <a:r>
              <a:rPr lang="en-NZ" sz="2400" dirty="0"/>
              <a:t>Frequent hassles</a:t>
            </a:r>
          </a:p>
          <a:p>
            <a:pPr lvl="1" eaLnBrk="1" hangingPunct="1"/>
            <a:r>
              <a:rPr lang="en-NZ" sz="2200" dirty="0"/>
              <a:t>Weight concerns</a:t>
            </a:r>
          </a:p>
          <a:p>
            <a:pPr lvl="1" eaLnBrk="1" hangingPunct="1"/>
            <a:r>
              <a:rPr lang="en-NZ" sz="2200" dirty="0"/>
              <a:t>Health of family member</a:t>
            </a:r>
          </a:p>
          <a:p>
            <a:pPr lvl="1" eaLnBrk="1" hangingPunct="1"/>
            <a:r>
              <a:rPr lang="en-NZ" sz="2200" dirty="0"/>
              <a:t>Sex</a:t>
            </a:r>
          </a:p>
          <a:p>
            <a:pPr lvl="1" eaLnBrk="1" hangingPunct="1"/>
            <a:r>
              <a:rPr lang="en-NZ" sz="2200" dirty="0"/>
              <a:t>Finance</a:t>
            </a:r>
          </a:p>
          <a:p>
            <a:pPr lvl="1" eaLnBrk="1" hangingPunct="1"/>
            <a:r>
              <a:rPr lang="en-NZ" sz="2200" dirty="0"/>
              <a:t>Home maintenance</a:t>
            </a:r>
          </a:p>
          <a:p>
            <a:pPr lvl="1" eaLnBrk="1" hangingPunct="1"/>
            <a:r>
              <a:rPr lang="en-NZ" sz="2200" dirty="0"/>
              <a:t>Time pressures</a:t>
            </a:r>
          </a:p>
          <a:p>
            <a:pPr lvl="1" eaLnBrk="1" hangingPunct="1"/>
            <a:r>
              <a:rPr lang="en-NZ" sz="2200" dirty="0"/>
              <a:t>Misplacing things</a:t>
            </a:r>
          </a:p>
          <a:p>
            <a:pPr lvl="1" eaLnBrk="1" hangingPunct="1"/>
            <a:endParaRPr lang="en-NZ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20803"/>
            <a:ext cx="4104456" cy="66689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682913"/>
            <a:ext cx="4175915" cy="350125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40000" y="11663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NZ" sz="800" dirty="0">
                <a:hlinkClick r:id="rId4"/>
              </a:rPr>
              <a:t>https://www.researchgate.net/profile/Ke_Holroyd/publication/232511477_The_Daily_Hassles_Scale_Revised_Does_it_measure_stress_or_symptoms/links/56f04ab808ae584badc930e6/The-Daily-Hassles-Scale-Revised-Does-it-measure-stress-or-symptoms.pdf</a:t>
            </a:r>
            <a:r>
              <a:rPr lang="en-NZ" sz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9537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NZ"/>
              <a:t>Strengths and weaknesses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2071688" y="1196752"/>
            <a:ext cx="7072312" cy="5400600"/>
          </a:xfrm>
        </p:spPr>
        <p:txBody>
          <a:bodyPr>
            <a:normAutofit fontScale="70000" lnSpcReduction="20000"/>
          </a:bodyPr>
          <a:lstStyle/>
          <a:p>
            <a:pPr lvl="1" eaLnBrk="1" hangingPunct="1">
              <a:lnSpc>
                <a:spcPct val="120000"/>
              </a:lnSpc>
            </a:pPr>
            <a:r>
              <a:rPr lang="en-AU" sz="2600" dirty="0"/>
              <a:t>Strengths</a:t>
            </a:r>
          </a:p>
          <a:p>
            <a:pPr lvl="2" eaLnBrk="1" hangingPunct="1">
              <a:lnSpc>
                <a:spcPct val="120000"/>
              </a:lnSpc>
            </a:pPr>
            <a:r>
              <a:rPr lang="en-AU" sz="2600" dirty="0"/>
              <a:t>Representative of stressful events</a:t>
            </a:r>
          </a:p>
          <a:p>
            <a:pPr lvl="3">
              <a:lnSpc>
                <a:spcPct val="120000"/>
              </a:lnSpc>
            </a:pPr>
            <a:r>
              <a:rPr lang="en-AU" sz="2300" dirty="0"/>
              <a:t>Part of design, usually</a:t>
            </a:r>
          </a:p>
          <a:p>
            <a:pPr lvl="2" eaLnBrk="1" hangingPunct="1">
              <a:lnSpc>
                <a:spcPct val="120000"/>
              </a:lnSpc>
            </a:pPr>
            <a:r>
              <a:rPr lang="en-AU" sz="2600" dirty="0"/>
              <a:t>Relatively quick and easy to complete</a:t>
            </a:r>
          </a:p>
          <a:p>
            <a:pPr lvl="1" eaLnBrk="1" hangingPunct="1">
              <a:lnSpc>
                <a:spcPct val="120000"/>
              </a:lnSpc>
            </a:pPr>
            <a:r>
              <a:rPr lang="en-AU" sz="2600" dirty="0"/>
              <a:t>Weaknesses</a:t>
            </a:r>
          </a:p>
          <a:p>
            <a:pPr lvl="2" eaLnBrk="1" hangingPunct="1">
              <a:lnSpc>
                <a:spcPct val="120000"/>
              </a:lnSpc>
            </a:pPr>
            <a:r>
              <a:rPr lang="en-AU" sz="2600" dirty="0"/>
              <a:t>Introspective self-report, people under stress tend to behave irrationally</a:t>
            </a:r>
          </a:p>
          <a:p>
            <a:pPr lvl="2" eaLnBrk="1" hangingPunct="1">
              <a:lnSpc>
                <a:spcPct val="120000"/>
              </a:lnSpc>
            </a:pPr>
            <a:r>
              <a:rPr lang="en-AU" sz="2600" dirty="0"/>
              <a:t>Some argue arbitrary, scatter-gun approach, and possibly measuring neuroticism</a:t>
            </a:r>
          </a:p>
          <a:p>
            <a:pPr lvl="3">
              <a:lnSpc>
                <a:spcPct val="120000"/>
              </a:lnSpc>
            </a:pPr>
            <a:r>
              <a:rPr lang="en-AU" sz="2300" dirty="0"/>
              <a:t>‘too many things to do’, ‘troubling thoughts about the future’</a:t>
            </a:r>
          </a:p>
          <a:p>
            <a:pPr lvl="2" eaLnBrk="1" hangingPunct="1">
              <a:lnSpc>
                <a:spcPct val="120000"/>
              </a:lnSpc>
            </a:pPr>
            <a:r>
              <a:rPr lang="en-AU" sz="2600" dirty="0"/>
              <a:t>Relate stress to illness – but correlation weak – approx 0.3</a:t>
            </a:r>
          </a:p>
          <a:p>
            <a:pPr lvl="2" eaLnBrk="1" hangingPunct="1">
              <a:lnSpc>
                <a:spcPct val="120000"/>
              </a:lnSpc>
            </a:pPr>
            <a:r>
              <a:rPr lang="en-AU" sz="2600" b="1" dirty="0"/>
              <a:t>People may interpret events differently, and the individual impact is not accounted for</a:t>
            </a:r>
          </a:p>
          <a:p>
            <a:pPr lvl="2" eaLnBrk="1" hangingPunct="1">
              <a:lnSpc>
                <a:spcPct val="120000"/>
              </a:lnSpc>
            </a:pPr>
            <a:r>
              <a:rPr lang="en-AU" sz="2600" dirty="0"/>
              <a:t>Not clear if some events are desirable or undesirable</a:t>
            </a:r>
          </a:p>
          <a:p>
            <a:pPr lvl="3" eaLnBrk="1" hangingPunct="1">
              <a:lnSpc>
                <a:spcPct val="120000"/>
              </a:lnSpc>
            </a:pPr>
            <a:r>
              <a:rPr lang="en-AU" sz="2300" dirty="0"/>
              <a:t>Or if individuals would view them the same way</a:t>
            </a:r>
          </a:p>
          <a:p>
            <a:pPr lvl="3" eaLnBrk="1" hangingPunct="1">
              <a:lnSpc>
                <a:spcPct val="120000"/>
              </a:lnSpc>
            </a:pPr>
            <a:r>
              <a:rPr lang="en-AU" sz="2300" dirty="0"/>
              <a:t>Threat </a:t>
            </a:r>
            <a:r>
              <a:rPr lang="en-AU" sz="2300" dirty="0" err="1"/>
              <a:t>vs</a:t>
            </a:r>
            <a:r>
              <a:rPr lang="en-AU" sz="2300" dirty="0"/>
              <a:t> challenge etc</a:t>
            </a:r>
          </a:p>
          <a:p>
            <a:pPr eaLnBrk="1" hangingPunct="1"/>
            <a:endParaRPr lang="en-NZ" dirty="0"/>
          </a:p>
        </p:txBody>
      </p:sp>
      <p:pic>
        <p:nvPicPr>
          <p:cNvPr id="25604" name="Picture 8" descr="stress%20purple%20car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00375"/>
            <a:ext cx="25019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Measuring stress – perceived stress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5976" y="1600200"/>
            <a:ext cx="4330824" cy="4525963"/>
          </a:xfrm>
        </p:spPr>
        <p:txBody>
          <a:bodyPr>
            <a:normAutofit fontScale="85000" lnSpcReduction="20000"/>
          </a:bodyPr>
          <a:lstStyle/>
          <a:p>
            <a:r>
              <a:rPr lang="en-NZ" dirty="0"/>
              <a:t>We looked at this when discussing PNI – more ‘subjective’ approach</a:t>
            </a:r>
          </a:p>
          <a:p>
            <a:r>
              <a:rPr lang="en-NZ" dirty="0"/>
              <a:t>Avoids specific events, and focuses on response…</a:t>
            </a:r>
          </a:p>
          <a:p>
            <a:r>
              <a:rPr lang="en-NZ" dirty="0"/>
              <a:t>That’s not a problem – psychometrics good, and relates to outcomes (health)</a:t>
            </a:r>
          </a:p>
          <a:p>
            <a:r>
              <a:rPr lang="en-NZ" u="sng" dirty="0">
                <a:hlinkClick r:id="rId2"/>
              </a:rPr>
              <a:t>http://www.mindgarden.com/documents/PerceivedStressScale.pdf</a:t>
            </a:r>
            <a:r>
              <a:rPr lang="en-NZ" dirty="0"/>
              <a:t>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71" y="1600200"/>
            <a:ext cx="4149705" cy="401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9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143000"/>
          </a:xfrm>
        </p:spPr>
        <p:txBody>
          <a:bodyPr/>
          <a:lstStyle/>
          <a:p>
            <a:pPr eaLnBrk="1" hangingPunct="1"/>
            <a:r>
              <a:rPr lang="en-NZ" dirty="0"/>
              <a:t>Coping:	Denial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63" y="1714500"/>
            <a:ext cx="5357812" cy="4114800"/>
          </a:xfrm>
        </p:spPr>
        <p:txBody>
          <a:bodyPr/>
          <a:lstStyle/>
          <a:p>
            <a:pPr eaLnBrk="1" hangingPunct="1"/>
            <a:r>
              <a:rPr lang="en-NZ" sz="2400" dirty="0"/>
              <a:t>Good way to cope or bad?</a:t>
            </a:r>
          </a:p>
          <a:p>
            <a:pPr lvl="1" eaLnBrk="1" hangingPunct="1"/>
            <a:r>
              <a:rPr lang="en-NZ" sz="2000" dirty="0"/>
              <a:t>Heart attack…</a:t>
            </a:r>
          </a:p>
          <a:p>
            <a:pPr lvl="1" eaLnBrk="1" hangingPunct="1"/>
            <a:r>
              <a:rPr lang="en-NZ" sz="2000" dirty="0"/>
              <a:t>In hospital after attack</a:t>
            </a:r>
          </a:p>
          <a:p>
            <a:pPr lvl="1" eaLnBrk="1" hangingPunct="1"/>
            <a:r>
              <a:rPr lang="en-NZ" sz="2000" dirty="0"/>
              <a:t>Returning home</a:t>
            </a:r>
          </a:p>
          <a:p>
            <a:pPr eaLnBrk="1" hangingPunct="1"/>
            <a:r>
              <a:rPr lang="en-NZ" sz="2400" dirty="0"/>
              <a:t>Perhaps when nothing can be done, denial is a reasonable approach?</a:t>
            </a:r>
          </a:p>
          <a:p>
            <a:pPr lvl="1" eaLnBrk="1" hangingPunct="1"/>
            <a:r>
              <a:rPr lang="en-NZ" sz="2000" dirty="0"/>
              <a:t>Example of </a:t>
            </a:r>
            <a:r>
              <a:rPr lang="en-NZ" sz="2000" b="1" dirty="0"/>
              <a:t>emotion focused </a:t>
            </a:r>
            <a:r>
              <a:rPr lang="en-NZ" sz="2000" dirty="0"/>
              <a:t>coping – Freud’s defence mechanisms tend to be similar</a:t>
            </a:r>
          </a:p>
          <a:p>
            <a:pPr lvl="1" eaLnBrk="1" hangingPunct="1">
              <a:buFont typeface="Wingdings" pitchFamily="28" charset="2"/>
              <a:buNone/>
            </a:pPr>
            <a:endParaRPr lang="en-NZ" sz="2000" dirty="0"/>
          </a:p>
          <a:p>
            <a:pPr lvl="1" eaLnBrk="1" hangingPunct="1"/>
            <a:endParaRPr lang="en-NZ" sz="2000" dirty="0"/>
          </a:p>
          <a:p>
            <a:pPr lvl="1" eaLnBrk="1" hangingPunct="1"/>
            <a:endParaRPr lang="en-NZ" sz="2000" dirty="0"/>
          </a:p>
          <a:p>
            <a:pPr eaLnBrk="1" hangingPunct="1"/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Coping - definition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0438" y="1628800"/>
            <a:ext cx="5643562" cy="425767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sz="2400" b="1" dirty="0"/>
              <a:t>The process by which people try to manage the perceived discrepancy between the demands and resources they appraise in a situation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sz="2000" dirty="0"/>
              <a:t>May manage by correcting or mastering the problem, or by changing perception of it.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sz="2400" dirty="0"/>
              <a:t>Involves a dynamic series of appraisals and reappraisals of the person ‑ environment.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sz="2200" dirty="0"/>
              <a:t>Changing meaning/understanding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sz="2400" dirty="0"/>
              <a:t>Examples – Dr advises you’re at risk of…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sz="2400" dirty="0"/>
              <a:t>A classification of coping strategies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sz="2000" b="1" dirty="0"/>
              <a:t>problem-focused </a:t>
            </a:r>
            <a:r>
              <a:rPr lang="en-US" altLang="zh-TW" sz="2000" dirty="0"/>
              <a:t>(alter problem)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sz="2000" b="1" dirty="0"/>
              <a:t>emotion-focused </a:t>
            </a:r>
            <a:r>
              <a:rPr lang="en-US" altLang="zh-TW" sz="2000" dirty="0"/>
              <a:t>(alter emotional </a:t>
            </a:r>
            <a:r>
              <a:rPr lang="en-US" altLang="zh-TW" sz="2000" dirty="0" err="1"/>
              <a:t>resp</a:t>
            </a:r>
            <a:r>
              <a:rPr lang="en-US" altLang="zh-TW" sz="2000" dirty="0"/>
              <a:t>)</a:t>
            </a:r>
            <a:endParaRPr lang="en-U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Problem-focused coping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8938" y="1357313"/>
            <a:ext cx="5605462" cy="46624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“</a:t>
            </a:r>
            <a:r>
              <a:rPr lang="en-US" sz="2400" b="1" i="1" dirty="0"/>
              <a:t>Problem-focused </a:t>
            </a:r>
            <a:r>
              <a:rPr lang="en-US" sz="2400" dirty="0"/>
              <a:t>coping refers to efforts to improve the troubled person-environment relationship </a:t>
            </a:r>
            <a:r>
              <a:rPr lang="en-US" sz="2400" b="1" dirty="0"/>
              <a:t>by changing things</a:t>
            </a:r>
            <a:r>
              <a:rPr lang="en-US" sz="2400" dirty="0"/>
              <a:t>, for example, by seeking information about what to do, by holding back from impulsive and premature actions, and by confronting the person or persons responsible for one’s difficulty.” </a:t>
            </a:r>
            <a:r>
              <a:rPr lang="en-US" sz="2400" dirty="0" err="1"/>
              <a:t>Monat</a:t>
            </a:r>
            <a:r>
              <a:rPr lang="en-US" sz="2400" dirty="0"/>
              <a:t> and Lazarus (1991, p. 6)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“cool” cognitive systems – Metcalfe &amp; </a:t>
            </a:r>
            <a:r>
              <a:rPr lang="en-US" sz="2000" dirty="0" err="1"/>
              <a:t>Mischel</a:t>
            </a:r>
            <a:r>
              <a:rPr lang="en-US" sz="2000" dirty="0"/>
              <a:t> (1999)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E.g., Cancer – consult experts, determine best course of action.</a:t>
            </a:r>
          </a:p>
          <a:p>
            <a:pPr lvl="1" eaLnBrk="1" hangingPunct="1">
              <a:lnSpc>
                <a:spcPct val="90000"/>
              </a:lnSpc>
              <a:buFont typeface="Wingdings" pitchFamily="28" charset="2"/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Emotion-focused coping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43250" y="1571625"/>
            <a:ext cx="5857875" cy="444817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“</a:t>
            </a:r>
            <a:r>
              <a:rPr lang="en-US" sz="2400" b="1" i="1" dirty="0"/>
              <a:t>Emotion-focused</a:t>
            </a:r>
            <a:r>
              <a:rPr lang="en-US" sz="2400" i="1" dirty="0"/>
              <a:t> </a:t>
            </a:r>
            <a:r>
              <a:rPr lang="en-US" sz="2400" dirty="0"/>
              <a:t>(or palliative) coping refers to thoughts or actions whose goal is to </a:t>
            </a:r>
            <a:r>
              <a:rPr lang="en-US" sz="2400" b="1" dirty="0"/>
              <a:t>relieve the emotional impact of stress</a:t>
            </a:r>
            <a:r>
              <a:rPr lang="en-US" sz="2400" dirty="0"/>
              <a:t>. These are apt to be mainly palliative in the sense that such strategies of coping do not actually alter the threatening or damaging conditions but make the person feel better.” </a:t>
            </a:r>
            <a:r>
              <a:rPr lang="en-US" sz="2400" dirty="0" err="1"/>
              <a:t>Monat</a:t>
            </a:r>
            <a:r>
              <a:rPr lang="en-US" sz="2400" dirty="0"/>
              <a:t> and Lazarus (1991, p. 6) “</a:t>
            </a:r>
            <a:r>
              <a:rPr lang="en-US" sz="2400" i="1" dirty="0"/>
              <a:t>Stress and coping: An anthology”</a:t>
            </a:r>
            <a:endParaRPr lang="en-US" sz="2400" dirty="0"/>
          </a:p>
          <a:p>
            <a:pPr lvl="1">
              <a:lnSpc>
                <a:spcPct val="90000"/>
              </a:lnSpc>
              <a:defRPr/>
            </a:pPr>
            <a:r>
              <a:rPr lang="en-US" sz="2200" dirty="0"/>
              <a:t>“</a:t>
            </a:r>
            <a:r>
              <a:rPr lang="en-US" sz="2000" dirty="0"/>
              <a:t>hot” emotional systems – Metcalfe &amp; </a:t>
            </a:r>
            <a:r>
              <a:rPr lang="en-US" sz="2000" dirty="0" err="1"/>
              <a:t>Mischel</a:t>
            </a:r>
            <a:r>
              <a:rPr lang="en-US" sz="2000" dirty="0"/>
              <a:t> (1999) - </a:t>
            </a:r>
            <a:r>
              <a:rPr lang="en-NZ" sz="1100" dirty="0">
                <a:hlinkClick r:id="rId3"/>
              </a:rPr>
              <a:t>https://www.researchgate.net/profile/Janet_Metcalfe/publication/13101564_A_HotCool-System_Analysis_of_Delay_of_Gratification_Dynamics_of_Willpower/links/54e731fe0cf2cd2e029188e6.pdf</a:t>
            </a:r>
            <a:r>
              <a:rPr lang="en-NZ" sz="1100" dirty="0"/>
              <a:t> </a:t>
            </a:r>
            <a:endParaRPr lang="en-US" sz="2000" dirty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E.g., Cancer – avoid issue, focus on reducing emotional responses…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Make decision (</a:t>
            </a:r>
            <a:r>
              <a:rPr lang="en-US" sz="2000" dirty="0" err="1"/>
              <a:t>prob</a:t>
            </a:r>
            <a:r>
              <a:rPr lang="en-US" sz="2000" dirty="0"/>
              <a:t> focused) then distance emotionally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71625" y="285750"/>
            <a:ext cx="7772400" cy="914400"/>
          </a:xfrm>
        </p:spPr>
        <p:txBody>
          <a:bodyPr/>
          <a:lstStyle/>
          <a:p>
            <a:pPr eaLnBrk="1" hangingPunct="1"/>
            <a:r>
              <a:rPr lang="en-US"/>
              <a:t>Coping Strategies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83271" y="1285875"/>
            <a:ext cx="4917854" cy="5455493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altLang="zh-TW" dirty="0"/>
              <a:t>Problem‑focused Coping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/>
              <a:t>used to reduce demands or expand resources when the situations are changeable.</a:t>
            </a:r>
            <a:endParaRPr lang="en-US" dirty="0"/>
          </a:p>
          <a:p>
            <a:pPr lvl="1" eaLnBrk="1" hangingPunct="1">
              <a:lnSpc>
                <a:spcPct val="90000"/>
              </a:lnSpc>
            </a:pPr>
            <a:r>
              <a:rPr lang="en-US" altLang="zh-TW" dirty="0"/>
              <a:t>Emotion‑focused coping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TW" dirty="0" err="1"/>
              <a:t>utilises</a:t>
            </a:r>
            <a:r>
              <a:rPr lang="en-US" altLang="zh-TW" dirty="0"/>
              <a:t> </a:t>
            </a:r>
            <a:r>
              <a:rPr lang="en-US" altLang="zh-TW" dirty="0" err="1"/>
              <a:t>behavioural</a:t>
            </a:r>
            <a:r>
              <a:rPr lang="en-US" altLang="zh-TW" dirty="0"/>
              <a:t> and cognitive techniques to deal with unchangeable conditions.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People more likely to use: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Problem-focused for work-related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Emotion-focused for health-related</a:t>
            </a:r>
            <a:endParaRPr lang="en-US" altLang="zh-TW" dirty="0"/>
          </a:p>
        </p:txBody>
      </p:sp>
      <p:sp>
        <p:nvSpPr>
          <p:cNvPr id="3" name="Rectangle 2"/>
          <p:cNvSpPr/>
          <p:nvPr/>
        </p:nvSpPr>
        <p:spPr>
          <a:xfrm>
            <a:off x="179512" y="5157192"/>
            <a:ext cx="4248472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Problem-Focused Coping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285875"/>
            <a:ext cx="5105400" cy="4733925"/>
          </a:xfrm>
        </p:spPr>
        <p:txBody>
          <a:bodyPr rtlCol="0">
            <a:normAutofit fontScale="92500"/>
          </a:bodyPr>
          <a:lstStyle/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/>
              <a:t>Problem-focused coping</a:t>
            </a:r>
          </a:p>
          <a:p>
            <a:pPr lvl="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/>
              <a:t>tends increase attention to the stressful situation.</a:t>
            </a:r>
          </a:p>
          <a:p>
            <a:pPr lvl="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/>
              <a:t>used when something can be done about situation.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TW" dirty="0"/>
              <a:t>Types of problem-focused coping</a:t>
            </a:r>
          </a:p>
          <a:p>
            <a:pPr lvl="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/>
              <a:t>problem-solving - </a:t>
            </a:r>
            <a:r>
              <a:rPr lang="en-US" altLang="zh-TW" dirty="0" err="1"/>
              <a:t>analysing</a:t>
            </a:r>
            <a:r>
              <a:rPr lang="en-US" altLang="zh-TW" dirty="0"/>
              <a:t> situation and taking direct action.</a:t>
            </a:r>
          </a:p>
          <a:p>
            <a:pPr lvl="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/>
              <a:t>confrontational coping - taking assertive action.</a:t>
            </a:r>
          </a:p>
          <a:p>
            <a:pPr lvl="2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TW" dirty="0"/>
              <a:t>seeking social support - seeking </a:t>
            </a:r>
            <a:r>
              <a:rPr lang="en-US" altLang="zh-TW" b="1" dirty="0"/>
              <a:t>information</a:t>
            </a:r>
            <a:r>
              <a:rPr lang="en-US" altLang="zh-TW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18864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/>
              <a:t>Emotion-Focused Coping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26841"/>
            <a:ext cx="5557297" cy="5831160"/>
          </a:xfrm>
        </p:spPr>
        <p:txBody>
          <a:bodyPr/>
          <a:lstStyle/>
          <a:p>
            <a:pPr eaLnBrk="1" hangingPunct="1"/>
            <a:r>
              <a:rPr lang="en-US" altLang="zh-TW" sz="2800" dirty="0"/>
              <a:t>Emotion-focused coping </a:t>
            </a:r>
          </a:p>
          <a:p>
            <a:pPr lvl="1" eaLnBrk="1" hangingPunct="1"/>
            <a:r>
              <a:rPr lang="en-US" altLang="zh-TW" sz="2400" dirty="0"/>
              <a:t>may interfere with getting medical treatment</a:t>
            </a:r>
          </a:p>
          <a:p>
            <a:pPr lvl="1" eaLnBrk="1" hangingPunct="1"/>
            <a:r>
              <a:rPr lang="en-US" altLang="zh-TW" sz="2400" dirty="0"/>
              <a:t>may involve unhealthy </a:t>
            </a:r>
            <a:r>
              <a:rPr lang="en-US" altLang="zh-TW" sz="2400" dirty="0" err="1"/>
              <a:t>behaviours</a:t>
            </a:r>
            <a:endParaRPr lang="en-US" altLang="zh-TW" sz="2400" dirty="0"/>
          </a:p>
          <a:p>
            <a:pPr lvl="1" eaLnBrk="1" hangingPunct="1"/>
            <a:r>
              <a:rPr lang="en-US" altLang="zh-TW" sz="2400" dirty="0"/>
              <a:t>tends to promote avoidance.</a:t>
            </a:r>
          </a:p>
          <a:p>
            <a:pPr lvl="2" eaLnBrk="1" hangingPunct="1"/>
            <a:r>
              <a:rPr lang="en-US" altLang="zh-TW" sz="2000" b="1" dirty="0"/>
              <a:t>this may be beneficial if stressor is uncontrollable</a:t>
            </a:r>
            <a:r>
              <a:rPr lang="en-US" altLang="zh-TW" sz="2000" dirty="0"/>
              <a:t>.</a:t>
            </a:r>
          </a:p>
          <a:p>
            <a:pPr lvl="2" eaLnBrk="1" hangingPunct="1"/>
            <a:r>
              <a:rPr lang="en-US" altLang="zh-TW" sz="2000" dirty="0"/>
              <a:t>not thinking about something upsetting can lead to chronic physiological arousal</a:t>
            </a:r>
          </a:p>
          <a:p>
            <a:pPr lvl="1" eaLnBrk="1" hangingPunct="1"/>
            <a:r>
              <a:rPr lang="en-US" altLang="zh-TW" sz="2400" dirty="0"/>
              <a:t>associated with negative adjustment</a:t>
            </a:r>
          </a:p>
          <a:p>
            <a:pPr lvl="1" eaLnBrk="1" hangingPunct="1"/>
            <a:r>
              <a:rPr lang="en-US" altLang="zh-TW" sz="2400" dirty="0"/>
              <a:t>decreased immune functioning, higher blood pressure and heart rate</a:t>
            </a:r>
            <a:endParaRPr lang="en-US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Emotion-Focused Coping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872" y="1556792"/>
            <a:ext cx="5391150" cy="5000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400" dirty="0"/>
              <a:t>Types of emotion-focused coping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/>
              <a:t>seeking social support - </a:t>
            </a:r>
            <a:r>
              <a:rPr lang="en-US" altLang="zh-TW" sz="2000" b="1" dirty="0"/>
              <a:t>emotional support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/>
              <a:t>distancing - making cognitive efforts to detach from the situation or create a positive outlook.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/>
              <a:t>escape-avoidance - wishful thinking or escaping/avoiding situation through sleeping or drugs.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/>
              <a:t>self-control - attempts to modulate feelings or actions regarding the problem.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/>
              <a:t>accepting responsibility - acknowledging role in the problem.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000" dirty="0"/>
              <a:t>positive reappraisal - creating a positive meaning in terms of personal growth.</a:t>
            </a:r>
            <a:endParaRPr lang="en-US"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000"/>
              <a:t>  </a:t>
            </a:r>
            <a:r>
              <a:rPr lang="en-US" sz="2000" b="1"/>
              <a:t>Emotion-focused</a:t>
            </a:r>
          </a:p>
          <a:p>
            <a:pPr eaLnBrk="1" hangingPunct="1"/>
            <a:r>
              <a:rPr lang="en-US" sz="2000"/>
              <a:t>Seeking social support</a:t>
            </a:r>
          </a:p>
          <a:p>
            <a:pPr eaLnBrk="1" hangingPunct="1"/>
            <a:r>
              <a:rPr lang="en-US" sz="2000"/>
              <a:t>Distancing</a:t>
            </a:r>
          </a:p>
          <a:p>
            <a:pPr eaLnBrk="1" hangingPunct="1"/>
            <a:r>
              <a:rPr lang="en-US" sz="2000"/>
              <a:t>Escape avoidance</a:t>
            </a:r>
          </a:p>
          <a:p>
            <a:pPr eaLnBrk="1" hangingPunct="1"/>
            <a:r>
              <a:rPr lang="en-US" sz="2000"/>
              <a:t>Self-control</a:t>
            </a:r>
          </a:p>
          <a:p>
            <a:pPr eaLnBrk="1" hangingPunct="1"/>
            <a:r>
              <a:rPr lang="en-US" sz="2000"/>
              <a:t>Accepting responsibility</a:t>
            </a:r>
          </a:p>
          <a:p>
            <a:pPr eaLnBrk="1" hangingPunct="1"/>
            <a:r>
              <a:rPr lang="en-US" sz="2000"/>
              <a:t>Positive reappraisal</a:t>
            </a:r>
          </a:p>
          <a:p>
            <a:pPr eaLnBrk="1" hangingPunct="1"/>
            <a:r>
              <a:rPr lang="en-US" sz="2000"/>
              <a:t>Emotional discharge</a:t>
            </a:r>
          </a:p>
          <a:p>
            <a:pPr eaLnBrk="1" hangingPunct="1"/>
            <a:r>
              <a:rPr lang="en-US" sz="2000"/>
              <a:t>Cognitive redefinition</a:t>
            </a:r>
          </a:p>
          <a:p>
            <a:pPr eaLnBrk="1" hangingPunct="1"/>
            <a:r>
              <a:rPr lang="en-US" sz="2000"/>
              <a:t>Seeking meaning</a:t>
            </a:r>
          </a:p>
          <a:p>
            <a:pPr eaLnBrk="1" hangingPunct="1"/>
            <a:r>
              <a:rPr lang="en-US" sz="2000"/>
              <a:t>Defence mechanisms</a:t>
            </a:r>
          </a:p>
          <a:p>
            <a:pPr eaLnBrk="1" hangingPunct="1">
              <a:buFontTx/>
              <a:buNone/>
            </a:pPr>
            <a:r>
              <a:rPr lang="en-US" sz="2000"/>
              <a:t>(denial, intellectualisation)</a:t>
            </a:r>
          </a:p>
          <a:p>
            <a:pPr eaLnBrk="1" hangingPunct="1">
              <a:buFontTx/>
              <a:buNone/>
            </a:pPr>
            <a:endParaRPr lang="en-US" sz="2000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000" b="1"/>
              <a:t>Problem-focused</a:t>
            </a:r>
          </a:p>
          <a:p>
            <a:pPr eaLnBrk="1" hangingPunct="1"/>
            <a:r>
              <a:rPr lang="en-AU" sz="2000"/>
              <a:t>Planful problem-solving</a:t>
            </a:r>
          </a:p>
          <a:p>
            <a:pPr eaLnBrk="1" hangingPunct="1"/>
            <a:r>
              <a:rPr lang="en-AU" sz="2000"/>
              <a:t>Confrontive coping</a:t>
            </a:r>
            <a:endParaRPr lang="en-US" sz="2000"/>
          </a:p>
          <a:p>
            <a:pPr eaLnBrk="1" hangingPunct="1"/>
            <a:r>
              <a:rPr lang="en-US" sz="2000"/>
              <a:t>Seeking social support</a:t>
            </a:r>
          </a:p>
          <a:p>
            <a:pPr eaLnBrk="1" hangingPunct="1"/>
            <a:r>
              <a:rPr lang="en-US" sz="2000"/>
              <a:t>Direct action</a:t>
            </a:r>
          </a:p>
          <a:p>
            <a:pPr eaLnBrk="1" hangingPunct="1"/>
            <a:r>
              <a:rPr lang="en-US" sz="2000"/>
              <a:t>Assistance seeking</a:t>
            </a:r>
          </a:p>
          <a:p>
            <a:pPr eaLnBrk="1" hangingPunct="1"/>
            <a:r>
              <a:rPr lang="en-US" sz="2000"/>
              <a:t>Information seeking</a:t>
            </a:r>
          </a:p>
          <a:p>
            <a:pPr eaLnBrk="1" hangingPunct="1"/>
            <a:r>
              <a:rPr lang="en-US" sz="2000"/>
              <a:t>Logical analysis</a:t>
            </a:r>
            <a:endParaRPr lang="en-US" sz="240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103704"/>
            <a:ext cx="4139952" cy="27599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Measuring…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NZ" dirty="0"/>
              <a:t>Cope – 60 items </a:t>
            </a:r>
            <a:r>
              <a:rPr lang="en-NZ" dirty="0">
                <a:sym typeface="Wingdings" panose="05000000000000000000" pitchFamily="2" charset="2"/>
              </a:rPr>
              <a:t>  Brief Cope 28 – still long..</a:t>
            </a:r>
          </a:p>
          <a:p>
            <a:pPr lvl="1"/>
            <a:r>
              <a:rPr lang="en-NZ" dirty="0"/>
              <a:t>Carver, C. S.  (1997).  You want to measure coping but your protocol’s too long:  Consider the Brief COPE. </a:t>
            </a:r>
            <a:r>
              <a:rPr lang="en-NZ" i="1" dirty="0"/>
              <a:t>International Journal of </a:t>
            </a:r>
            <a:r>
              <a:rPr lang="en-NZ" i="1" dirty="0" err="1"/>
              <a:t>Behavioral</a:t>
            </a:r>
            <a:r>
              <a:rPr lang="en-NZ" i="1" dirty="0"/>
              <a:t> Medicine, 4</a:t>
            </a:r>
            <a:r>
              <a:rPr lang="en-NZ" dirty="0"/>
              <a:t>, 92-100.</a:t>
            </a:r>
          </a:p>
          <a:p>
            <a:pPr lvl="1"/>
            <a:r>
              <a:rPr lang="en-NZ" dirty="0">
                <a:sym typeface="Wingdings" panose="05000000000000000000" pitchFamily="2" charset="2"/>
                <a:hlinkClick r:id="rId3"/>
              </a:rPr>
              <a:t>https://link.springer.com/content/pdf/10.1207/s15327558ijbm0401_6.pdf</a:t>
            </a:r>
            <a:r>
              <a:rPr lang="en-NZ" dirty="0">
                <a:sym typeface="Wingdings" panose="05000000000000000000" pitchFamily="2" charset="2"/>
              </a:rPr>
              <a:t> </a:t>
            </a:r>
          </a:p>
          <a:p>
            <a:r>
              <a:rPr lang="en-NZ" dirty="0">
                <a:sym typeface="Wingdings" panose="05000000000000000000" pitchFamily="2" charset="2"/>
              </a:rPr>
              <a:t>The following questions ask how you have sought to cope with a hardship in your life.</a:t>
            </a:r>
          </a:p>
          <a:p>
            <a:r>
              <a:rPr lang="en-NZ" dirty="0">
                <a:sym typeface="Wingdings" panose="05000000000000000000" pitchFamily="2" charset="2"/>
              </a:rPr>
              <a:t>Read the statements and indicate how much you have been using each coping style.: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dirty="0">
                <a:sym typeface="Wingdings" panose="05000000000000000000" pitchFamily="2" charset="2"/>
              </a:rPr>
              <a:t>I haven’t been doing this at all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dirty="0">
                <a:sym typeface="Wingdings" panose="05000000000000000000" pitchFamily="2" charset="2"/>
              </a:rPr>
              <a:t>A little bit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dirty="0">
                <a:sym typeface="Wingdings" panose="05000000000000000000" pitchFamily="2" charset="2"/>
              </a:rPr>
              <a:t>A medium amount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NZ" dirty="0">
                <a:sym typeface="Wingdings" panose="05000000000000000000" pitchFamily="2" charset="2"/>
              </a:rPr>
              <a:t>I’ve been doing this a lot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522372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</p:txBody>
      </p:sp>
      <p:grpSp>
        <p:nvGrpSpPr>
          <p:cNvPr id="8" name="Group 7"/>
          <p:cNvGrpSpPr/>
          <p:nvPr/>
        </p:nvGrpSpPr>
        <p:grpSpPr>
          <a:xfrm>
            <a:off x="2123728" y="132452"/>
            <a:ext cx="4752528" cy="6251420"/>
            <a:chOff x="2123728" y="132452"/>
            <a:chExt cx="4752528" cy="625142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3728" y="132452"/>
              <a:ext cx="4752528" cy="617686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7744" y="6051315"/>
              <a:ext cx="1296144" cy="3325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40331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90913" y="182454"/>
            <a:ext cx="4979788" cy="6287104"/>
            <a:chOff x="2390913" y="182454"/>
            <a:chExt cx="4979788" cy="628710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0913" y="182454"/>
              <a:ext cx="4979788" cy="626469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1760" y="6293098"/>
              <a:ext cx="667590" cy="1764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3030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7259" y="1988840"/>
            <a:ext cx="5086945" cy="23042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009" y="4005064"/>
            <a:ext cx="4139543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64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6016" y="274638"/>
            <a:ext cx="3970784" cy="1143000"/>
          </a:xfrm>
        </p:spPr>
        <p:txBody>
          <a:bodyPr/>
          <a:lstStyle/>
          <a:p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4008" y="1600200"/>
            <a:ext cx="4042792" cy="4525963"/>
          </a:xfrm>
        </p:spPr>
        <p:txBody>
          <a:bodyPr/>
          <a:lstStyle/>
          <a:p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610875"/>
            <a:ext cx="3312368" cy="5558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44585"/>
            <a:ext cx="4517876" cy="649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80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88" y="0"/>
            <a:ext cx="7010400" cy="1527175"/>
          </a:xfrm>
        </p:spPr>
        <p:txBody>
          <a:bodyPr/>
          <a:lstStyle/>
          <a:p>
            <a:pPr eaLnBrk="1" hangingPunct="1"/>
            <a:r>
              <a:rPr lang="en-US" sz="3600"/>
              <a:t>Gender, age and</a:t>
            </a:r>
            <a:r>
              <a:rPr lang="en-AU" sz="3600"/>
              <a:t> sociocultural </a:t>
            </a:r>
            <a:r>
              <a:rPr lang="en-US" sz="3600"/>
              <a:t>differences in coping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8938" y="1285875"/>
            <a:ext cx="6215062" cy="535781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Coping changes over the lifespan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Coping in children depends on cognitive and language skills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Adolescents – girls social support, self blame, boys distraction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Middle-aged persons tend to use problem-focused coping whereas the elderly use more emotion-focused coping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Men report more problem-focused and women more emotion-focused coping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But, men alcohol/drugs, exercise, avoid, women vent emotionally, seek support, avoid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When balanced for income/SES etc…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/>
              <a:t>Higher incomes and educational level report using more problem-focused coping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600" dirty="0"/>
              <a:t>Praying/hoping vs acting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5156</TotalTime>
  <Words>2469</Words>
  <Application>Microsoft Macintosh PowerPoint</Application>
  <PresentationFormat>On-screen Show (4:3)</PresentationFormat>
  <Paragraphs>338</Paragraphs>
  <Slides>41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Courier New</vt:lpstr>
      <vt:lpstr>Wingdings</vt:lpstr>
      <vt:lpstr>Office Theme</vt:lpstr>
      <vt:lpstr>Stress &amp; Coping 1</vt:lpstr>
      <vt:lpstr>What is stress?</vt:lpstr>
      <vt:lpstr>What is stress?</vt:lpstr>
      <vt:lpstr>Issues</vt:lpstr>
      <vt:lpstr>Response Approach</vt:lpstr>
      <vt:lpstr>Individual differences</vt:lpstr>
      <vt:lpstr>A transactional/relational approach (Lazarus et al various)</vt:lpstr>
      <vt:lpstr>Cognitive Processes</vt:lpstr>
      <vt:lpstr>Cognitive Appraisal</vt:lpstr>
      <vt:lpstr>Cognitive Appraisal</vt:lpstr>
      <vt:lpstr>Appraising events as stressful</vt:lpstr>
      <vt:lpstr>Secondary Appraisal</vt:lpstr>
      <vt:lpstr>PowerPoint Presentation</vt:lpstr>
      <vt:lpstr>PowerPoint Presentation</vt:lpstr>
      <vt:lpstr>What events are appraised as stressful?</vt:lpstr>
      <vt:lpstr>What factors influence appraisals?</vt:lpstr>
      <vt:lpstr>What factors influence appraisals?</vt:lpstr>
      <vt:lpstr>Psychological aspects of stress</vt:lpstr>
      <vt:lpstr>Psychological aspects of stress</vt:lpstr>
      <vt:lpstr>Psychological aspects of stress</vt:lpstr>
      <vt:lpstr>Measuring stress </vt:lpstr>
      <vt:lpstr>Measuring stress – life events</vt:lpstr>
      <vt:lpstr>Daily Hassles</vt:lpstr>
      <vt:lpstr>PowerPoint Presentation</vt:lpstr>
      <vt:lpstr>Strengths and weaknesses</vt:lpstr>
      <vt:lpstr>Measuring stress – perceived stress</vt:lpstr>
      <vt:lpstr>Coping: Denial</vt:lpstr>
      <vt:lpstr>Coping - definition</vt:lpstr>
      <vt:lpstr>Problem-focused coping</vt:lpstr>
      <vt:lpstr>Emotion-focused coping</vt:lpstr>
      <vt:lpstr>Coping Strategies</vt:lpstr>
      <vt:lpstr>Problem-Focused Coping</vt:lpstr>
      <vt:lpstr>Emotion-Focused Coping</vt:lpstr>
      <vt:lpstr>Emotion-Focused Coping</vt:lpstr>
      <vt:lpstr>Summary</vt:lpstr>
      <vt:lpstr>Measuring…</vt:lpstr>
      <vt:lpstr>PowerPoint Presentation</vt:lpstr>
      <vt:lpstr>PowerPoint Presentation</vt:lpstr>
      <vt:lpstr>PowerPoint Presentation</vt:lpstr>
      <vt:lpstr>PowerPoint Presentation</vt:lpstr>
      <vt:lpstr>Gender, age and sociocultural differences in coping</vt:lpstr>
    </vt:vector>
  </TitlesOfParts>
  <Company>Auckland University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AUT User</dc:creator>
  <cp:lastModifiedBy>Joann Susan George John</cp:lastModifiedBy>
  <cp:revision>119</cp:revision>
  <dcterms:created xsi:type="dcterms:W3CDTF">2010-02-19T01:42:22Z</dcterms:created>
  <dcterms:modified xsi:type="dcterms:W3CDTF">2021-07-17T00:07:35Z</dcterms:modified>
</cp:coreProperties>
</file>